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Codec Pro Bold" charset="1" panose="00000600000000000000"/>
      <p:regular r:id="rId20"/>
    </p:embeddedFont>
    <p:embeddedFont>
      <p:font typeface="Public Sans" charset="1" panose="00000000000000000000"/>
      <p:regular r:id="rId21"/>
    </p:embeddedFont>
    <p:embeddedFont>
      <p:font typeface="Public Sans Bold" charset="1" panose="00000000000000000000"/>
      <p:regular r:id="rId22"/>
    </p:embeddedFont>
    <p:embeddedFont>
      <p:font typeface="Codec Pro" charset="1" panose="000005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6.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31" y="5805959"/>
            <a:ext cx="3950858" cy="762063"/>
            <a:chOff x="0" y="0"/>
            <a:chExt cx="5267811" cy="1016084"/>
          </a:xfrm>
        </p:grpSpPr>
        <p:grpSp>
          <p:nvGrpSpPr>
            <p:cNvPr name="Group 4" id="4"/>
            <p:cNvGrpSpPr/>
            <p:nvPr/>
          </p:nvGrpSpPr>
          <p:grpSpPr>
            <a:xfrm rot="0">
              <a:off x="0" y="0"/>
              <a:ext cx="5267811" cy="1016084"/>
              <a:chOff x="0" y="0"/>
              <a:chExt cx="1040555" cy="200708"/>
            </a:xfrm>
          </p:grpSpPr>
          <p:sp>
            <p:nvSpPr>
              <p:cNvPr name="Freeform 5" id="5"/>
              <p:cNvSpPr/>
              <p:nvPr/>
            </p:nvSpPr>
            <p:spPr>
              <a:xfrm flipH="false" flipV="false" rot="0">
                <a:off x="0" y="0"/>
                <a:ext cx="1040555" cy="200708"/>
              </a:xfrm>
              <a:custGeom>
                <a:avLst/>
                <a:gdLst/>
                <a:ahLst/>
                <a:cxnLst/>
                <a:rect r="r" b="b" t="t" l="l"/>
                <a:pathLst>
                  <a:path h="200708" w="1040555">
                    <a:moveTo>
                      <a:pt x="0" y="0"/>
                    </a:moveTo>
                    <a:lnTo>
                      <a:pt x="1040555" y="0"/>
                    </a:lnTo>
                    <a:lnTo>
                      <a:pt x="1040555" y="200708"/>
                    </a:lnTo>
                    <a:lnTo>
                      <a:pt x="0" y="200708"/>
                    </a:lnTo>
                    <a:close/>
                  </a:path>
                </a:pathLst>
              </a:custGeom>
              <a:solidFill>
                <a:srgbClr val="269649"/>
              </a:solidFill>
            </p:spPr>
          </p:sp>
          <p:sp>
            <p:nvSpPr>
              <p:cNvPr name="TextBox 6" id="6"/>
              <p:cNvSpPr txBox="true"/>
              <p:nvPr/>
            </p:nvSpPr>
            <p:spPr>
              <a:xfrm>
                <a:off x="0" y="-66675"/>
                <a:ext cx="1040555" cy="267383"/>
              </a:xfrm>
              <a:prstGeom prst="rect">
                <a:avLst/>
              </a:prstGeom>
            </p:spPr>
            <p:txBody>
              <a:bodyPr anchor="ctr" rtlCol="false" tIns="50800" lIns="50800" bIns="50800" rIns="50800"/>
              <a:lstStyle/>
              <a:p>
                <a:pPr algn="ctr">
                  <a:lnSpc>
                    <a:spcPts val="3500"/>
                  </a:lnSpc>
                </a:pPr>
              </a:p>
            </p:txBody>
          </p:sp>
        </p:grpSp>
        <p:sp>
          <p:nvSpPr>
            <p:cNvPr name="TextBox 7" id="7"/>
            <p:cNvSpPr txBox="true"/>
            <p:nvPr/>
          </p:nvSpPr>
          <p:spPr>
            <a:xfrm rot="0">
              <a:off x="0" y="162399"/>
              <a:ext cx="5267811" cy="700811"/>
            </a:xfrm>
            <a:prstGeom prst="rect">
              <a:avLst/>
            </a:prstGeom>
          </p:spPr>
          <p:txBody>
            <a:bodyPr anchor="t" rtlCol="false" tIns="0" lIns="0" bIns="0" rIns="0">
              <a:spAutoFit/>
            </a:bodyPr>
            <a:lstStyle/>
            <a:p>
              <a:pPr algn="ctr" marL="0" indent="0" lvl="0">
                <a:lnSpc>
                  <a:spcPts val="3511"/>
                </a:lnSpc>
              </a:pPr>
            </a:p>
          </p:txBody>
        </p:sp>
      </p:grpSp>
      <p:sp>
        <p:nvSpPr>
          <p:cNvPr name="AutoShape 8" id="8"/>
          <p:cNvSpPr/>
          <p:nvPr/>
        </p:nvSpPr>
        <p:spPr>
          <a:xfrm>
            <a:off x="1028731" y="6337208"/>
            <a:ext cx="16230569" cy="0"/>
          </a:xfrm>
          <a:prstGeom prst="line">
            <a:avLst/>
          </a:prstGeom>
          <a:ln cap="flat" w="28575">
            <a:solidFill>
              <a:srgbClr val="000000"/>
            </a:solidFill>
            <a:prstDash val="solid"/>
            <a:headEnd type="none" len="sm" w="sm"/>
            <a:tailEnd type="none" len="sm" w="sm"/>
          </a:ln>
        </p:spPr>
      </p:sp>
      <p:grpSp>
        <p:nvGrpSpPr>
          <p:cNvPr name="Group 9" id="9"/>
          <p:cNvGrpSpPr/>
          <p:nvPr/>
        </p:nvGrpSpPr>
        <p:grpSpPr>
          <a:xfrm rot="0">
            <a:off x="16443190" y="5237008"/>
            <a:ext cx="816110" cy="762063"/>
            <a:chOff x="0" y="0"/>
            <a:chExt cx="214943" cy="200708"/>
          </a:xfrm>
        </p:grpSpPr>
        <p:sp>
          <p:nvSpPr>
            <p:cNvPr name="Freeform 10" id="10"/>
            <p:cNvSpPr/>
            <p:nvPr/>
          </p:nvSpPr>
          <p:spPr>
            <a:xfrm flipH="false" flipV="false" rot="0">
              <a:off x="0" y="0"/>
              <a:ext cx="214943" cy="200708"/>
            </a:xfrm>
            <a:custGeom>
              <a:avLst/>
              <a:gdLst/>
              <a:ahLst/>
              <a:cxnLst/>
              <a:rect r="r" b="b" t="t" l="l"/>
              <a:pathLst>
                <a:path h="200708" w="214943">
                  <a:moveTo>
                    <a:pt x="0" y="0"/>
                  </a:moveTo>
                  <a:lnTo>
                    <a:pt x="214943" y="0"/>
                  </a:lnTo>
                  <a:lnTo>
                    <a:pt x="214943" y="200708"/>
                  </a:lnTo>
                  <a:lnTo>
                    <a:pt x="0" y="200708"/>
                  </a:lnTo>
                  <a:close/>
                </a:path>
              </a:pathLst>
            </a:custGeom>
            <a:solidFill>
              <a:srgbClr val="269649"/>
            </a:solidFill>
          </p:spPr>
        </p:sp>
        <p:sp>
          <p:nvSpPr>
            <p:cNvPr name="TextBox 11" id="11"/>
            <p:cNvSpPr txBox="true"/>
            <p:nvPr/>
          </p:nvSpPr>
          <p:spPr>
            <a:xfrm>
              <a:off x="0" y="-66675"/>
              <a:ext cx="214943" cy="267383"/>
            </a:xfrm>
            <a:prstGeom prst="rect">
              <a:avLst/>
            </a:prstGeom>
          </p:spPr>
          <p:txBody>
            <a:bodyPr anchor="ctr" rtlCol="false" tIns="50800" lIns="50800" bIns="50800" rIns="50800"/>
            <a:lstStyle/>
            <a:p>
              <a:pPr algn="ctr">
                <a:lnSpc>
                  <a:spcPts val="3500"/>
                </a:lnSpc>
              </a:pPr>
            </a:p>
          </p:txBody>
        </p:sp>
      </p:grpSp>
      <p:sp>
        <p:nvSpPr>
          <p:cNvPr name="Freeform 12" id="12"/>
          <p:cNvSpPr/>
          <p:nvPr/>
        </p:nvSpPr>
        <p:spPr>
          <a:xfrm flipH="true" flipV="false" rot="0">
            <a:off x="16734715" y="5449170"/>
            <a:ext cx="271160" cy="356790"/>
          </a:xfrm>
          <a:custGeom>
            <a:avLst/>
            <a:gdLst/>
            <a:ahLst/>
            <a:cxnLst/>
            <a:rect r="r" b="b" t="t" l="l"/>
            <a:pathLst>
              <a:path h="356790" w="271160">
                <a:moveTo>
                  <a:pt x="271160" y="0"/>
                </a:moveTo>
                <a:lnTo>
                  <a:pt x="0" y="0"/>
                </a:lnTo>
                <a:lnTo>
                  <a:pt x="0" y="356789"/>
                </a:lnTo>
                <a:lnTo>
                  <a:pt x="271160" y="356789"/>
                </a:lnTo>
                <a:lnTo>
                  <a:pt x="27116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1028700" y="3767578"/>
            <a:ext cx="16321901" cy="2534388"/>
          </a:xfrm>
          <a:prstGeom prst="rect">
            <a:avLst/>
          </a:prstGeom>
        </p:spPr>
        <p:txBody>
          <a:bodyPr anchor="t" rtlCol="false" tIns="0" lIns="0" bIns="0" rIns="0">
            <a:spAutoFit/>
          </a:bodyPr>
          <a:lstStyle/>
          <a:p>
            <a:pPr algn="l" marL="0" indent="0" lvl="0">
              <a:lnSpc>
                <a:spcPts val="9237"/>
              </a:lnSpc>
            </a:pPr>
            <a:r>
              <a:rPr lang="en-US" b="true" sz="9331">
                <a:solidFill>
                  <a:srgbClr val="303030"/>
                </a:solidFill>
                <a:latin typeface="Codec Pro Bold"/>
                <a:ea typeface="Codec Pro Bold"/>
                <a:cs typeface="Codec Pro Bold"/>
                <a:sym typeface="Codec Pro Bold"/>
              </a:rPr>
              <a:t>Système de Suivi Nutritionnel Assisté par l'IA</a:t>
            </a:r>
          </a:p>
        </p:txBody>
      </p:sp>
      <p:sp>
        <p:nvSpPr>
          <p:cNvPr name="Freeform 14" id="14"/>
          <p:cNvSpPr/>
          <p:nvPr/>
        </p:nvSpPr>
        <p:spPr>
          <a:xfrm flipH="false" flipV="false" rot="0">
            <a:off x="1055057" y="1028700"/>
            <a:ext cx="3090274" cy="672135"/>
          </a:xfrm>
          <a:custGeom>
            <a:avLst/>
            <a:gdLst/>
            <a:ahLst/>
            <a:cxnLst/>
            <a:rect r="r" b="b" t="t" l="l"/>
            <a:pathLst>
              <a:path h="672135" w="3090274">
                <a:moveTo>
                  <a:pt x="0" y="0"/>
                </a:moveTo>
                <a:lnTo>
                  <a:pt x="3090275" y="0"/>
                </a:lnTo>
                <a:lnTo>
                  <a:pt x="3090275" y="672135"/>
                </a:lnTo>
                <a:lnTo>
                  <a:pt x="0" y="672135"/>
                </a:lnTo>
                <a:lnTo>
                  <a:pt x="0" y="0"/>
                </a:lnTo>
                <a:close/>
              </a:path>
            </a:pathLst>
          </a:custGeom>
          <a:blipFill>
            <a:blip r:embed="rId5"/>
            <a:stretch>
              <a:fillRect l="0" t="-156" r="0" b="-156"/>
            </a:stretch>
          </a:blipFill>
        </p:spPr>
      </p:sp>
      <p:sp>
        <p:nvSpPr>
          <p:cNvPr name="TextBox 15" id="15"/>
          <p:cNvSpPr txBox="true"/>
          <p:nvPr/>
        </p:nvSpPr>
        <p:spPr>
          <a:xfrm rot="0">
            <a:off x="4728598" y="1417699"/>
            <a:ext cx="2492633" cy="273685"/>
          </a:xfrm>
          <a:prstGeom prst="rect">
            <a:avLst/>
          </a:prstGeom>
        </p:spPr>
        <p:txBody>
          <a:bodyPr anchor="t" rtlCol="false" tIns="0" lIns="0" bIns="0" rIns="0">
            <a:spAutoFit/>
          </a:bodyPr>
          <a:lstStyle/>
          <a:p>
            <a:pPr algn="l">
              <a:lnSpc>
                <a:spcPts val="2239"/>
              </a:lnSpc>
            </a:pPr>
            <a:r>
              <a:rPr lang="en-US" sz="1599">
                <a:solidFill>
                  <a:srgbClr val="000000"/>
                </a:solidFill>
                <a:latin typeface="Public Sans"/>
                <a:ea typeface="Public Sans"/>
                <a:cs typeface="Public Sans"/>
                <a:sym typeface="Public Sans"/>
              </a:rPr>
              <a:t>2025 - 2026</a:t>
            </a:r>
          </a:p>
        </p:txBody>
      </p:sp>
      <p:sp>
        <p:nvSpPr>
          <p:cNvPr name="TextBox 16" id="16"/>
          <p:cNvSpPr txBox="true"/>
          <p:nvPr/>
        </p:nvSpPr>
        <p:spPr>
          <a:xfrm rot="0">
            <a:off x="4728598" y="1009650"/>
            <a:ext cx="3616986" cy="323850"/>
          </a:xfrm>
          <a:prstGeom prst="rect">
            <a:avLst/>
          </a:prstGeom>
        </p:spPr>
        <p:txBody>
          <a:bodyPr anchor="t" rtlCol="false" tIns="0" lIns="0" bIns="0" rIns="0">
            <a:spAutoFit/>
          </a:bodyPr>
          <a:lstStyle/>
          <a:p>
            <a:pPr algn="l">
              <a:lnSpc>
                <a:spcPts val="2400"/>
              </a:lnSpc>
            </a:pPr>
            <a:r>
              <a:rPr lang="en-US" b="true" sz="2000">
                <a:solidFill>
                  <a:srgbClr val="000000"/>
                </a:solidFill>
                <a:latin typeface="Public Sans Bold"/>
                <a:ea typeface="Public Sans Bold"/>
                <a:cs typeface="Public Sans Bold"/>
                <a:sym typeface="Public Sans Bold"/>
              </a:rPr>
              <a:t>ANNÉE UNIVERSITAIRE</a:t>
            </a:r>
          </a:p>
        </p:txBody>
      </p:sp>
      <p:grpSp>
        <p:nvGrpSpPr>
          <p:cNvPr name="Group 17" id="17"/>
          <p:cNvGrpSpPr/>
          <p:nvPr/>
        </p:nvGrpSpPr>
        <p:grpSpPr>
          <a:xfrm rot="0">
            <a:off x="1028700" y="7996574"/>
            <a:ext cx="2386032" cy="1146965"/>
            <a:chOff x="0" y="0"/>
            <a:chExt cx="3181375" cy="1529287"/>
          </a:xfrm>
        </p:grpSpPr>
        <p:sp>
          <p:nvSpPr>
            <p:cNvPr name="TextBox 18" id="18"/>
            <p:cNvSpPr txBox="true"/>
            <p:nvPr/>
          </p:nvSpPr>
          <p:spPr>
            <a:xfrm rot="0">
              <a:off x="0" y="612913"/>
              <a:ext cx="2736962" cy="449792"/>
            </a:xfrm>
            <a:prstGeom prst="rect">
              <a:avLst/>
            </a:prstGeom>
          </p:spPr>
          <p:txBody>
            <a:bodyPr anchor="t" rtlCol="false" tIns="0" lIns="0" bIns="0" rIns="0">
              <a:spAutoFit/>
            </a:bodyPr>
            <a:lstStyle/>
            <a:p>
              <a:pPr algn="l">
                <a:lnSpc>
                  <a:spcPts val="2799"/>
                </a:lnSpc>
              </a:pPr>
              <a:r>
                <a:rPr lang="en-US" sz="1999">
                  <a:solidFill>
                    <a:srgbClr val="000000"/>
                  </a:solidFill>
                  <a:latin typeface="Public Sans"/>
                  <a:ea typeface="Public Sans"/>
                  <a:cs typeface="Public Sans"/>
                  <a:sym typeface="Public Sans"/>
                </a:rPr>
                <a:t>Hamza </a:t>
              </a:r>
              <a:r>
                <a:rPr lang="en-US" sz="1999" b="true">
                  <a:solidFill>
                    <a:srgbClr val="000000"/>
                  </a:solidFill>
                  <a:latin typeface="Public Sans Bold"/>
                  <a:ea typeface="Public Sans Bold"/>
                  <a:cs typeface="Public Sans Bold"/>
                  <a:sym typeface="Public Sans Bold"/>
                </a:rPr>
                <a:t>CHAFIQ</a:t>
              </a:r>
            </a:p>
          </p:txBody>
        </p:sp>
        <p:sp>
          <p:nvSpPr>
            <p:cNvPr name="TextBox 19" id="19"/>
            <p:cNvSpPr txBox="true"/>
            <p:nvPr/>
          </p:nvSpPr>
          <p:spPr>
            <a:xfrm rot="0">
              <a:off x="0" y="-9525"/>
              <a:ext cx="3181375" cy="492125"/>
            </a:xfrm>
            <a:prstGeom prst="rect">
              <a:avLst/>
            </a:prstGeom>
          </p:spPr>
          <p:txBody>
            <a:bodyPr anchor="t" rtlCol="false" tIns="0" lIns="0" bIns="0" rIns="0">
              <a:spAutoFit/>
            </a:bodyPr>
            <a:lstStyle/>
            <a:p>
              <a:pPr algn="l">
                <a:lnSpc>
                  <a:spcPts val="2879"/>
                </a:lnSpc>
              </a:pPr>
              <a:r>
                <a:rPr lang="en-US" b="true" sz="2400">
                  <a:solidFill>
                    <a:srgbClr val="000000"/>
                  </a:solidFill>
                  <a:latin typeface="Public Sans Bold"/>
                  <a:ea typeface="Public Sans Bold"/>
                  <a:cs typeface="Public Sans Bold"/>
                  <a:sym typeface="Public Sans Bold"/>
                </a:rPr>
                <a:t>PRÉSENTÉ PAR</a:t>
              </a:r>
            </a:p>
          </p:txBody>
        </p:sp>
        <p:sp>
          <p:nvSpPr>
            <p:cNvPr name="TextBox 20" id="20"/>
            <p:cNvSpPr txBox="true"/>
            <p:nvPr/>
          </p:nvSpPr>
          <p:spPr>
            <a:xfrm rot="0">
              <a:off x="0" y="1079495"/>
              <a:ext cx="2736962" cy="449792"/>
            </a:xfrm>
            <a:prstGeom prst="rect">
              <a:avLst/>
            </a:prstGeom>
          </p:spPr>
          <p:txBody>
            <a:bodyPr anchor="t" rtlCol="false" tIns="0" lIns="0" bIns="0" rIns="0">
              <a:spAutoFit/>
            </a:bodyPr>
            <a:lstStyle/>
            <a:p>
              <a:pPr algn="l">
                <a:lnSpc>
                  <a:spcPts val="2799"/>
                </a:lnSpc>
              </a:pPr>
              <a:r>
                <a:rPr lang="en-US" sz="1999">
                  <a:solidFill>
                    <a:srgbClr val="000000"/>
                  </a:solidFill>
                  <a:latin typeface="Public Sans"/>
                  <a:ea typeface="Public Sans"/>
                  <a:cs typeface="Public Sans"/>
                  <a:sym typeface="Public Sans"/>
                </a:rPr>
                <a:t>Nassim </a:t>
              </a:r>
              <a:r>
                <a:rPr lang="en-US" sz="1999" b="true">
                  <a:solidFill>
                    <a:srgbClr val="000000"/>
                  </a:solidFill>
                  <a:latin typeface="Public Sans Bold"/>
                  <a:ea typeface="Public Sans Bold"/>
                  <a:cs typeface="Public Sans Bold"/>
                  <a:sym typeface="Public Sans Bold"/>
                </a:rPr>
                <a:t>ZAHRI</a:t>
              </a:r>
            </a:p>
          </p:txBody>
        </p:sp>
      </p:grpSp>
      <p:grpSp>
        <p:nvGrpSpPr>
          <p:cNvPr name="Group 21" id="21"/>
          <p:cNvGrpSpPr/>
          <p:nvPr/>
        </p:nvGrpSpPr>
        <p:grpSpPr>
          <a:xfrm rot="0">
            <a:off x="4089040" y="7996574"/>
            <a:ext cx="4384917" cy="797028"/>
            <a:chOff x="0" y="0"/>
            <a:chExt cx="5846555" cy="1062705"/>
          </a:xfrm>
        </p:grpSpPr>
        <p:sp>
          <p:nvSpPr>
            <p:cNvPr name="TextBox 22" id="22"/>
            <p:cNvSpPr txBox="true"/>
            <p:nvPr/>
          </p:nvSpPr>
          <p:spPr>
            <a:xfrm rot="0">
              <a:off x="0" y="612913"/>
              <a:ext cx="4483293" cy="449792"/>
            </a:xfrm>
            <a:prstGeom prst="rect">
              <a:avLst/>
            </a:prstGeom>
          </p:spPr>
          <p:txBody>
            <a:bodyPr anchor="t" rtlCol="false" tIns="0" lIns="0" bIns="0" rIns="0">
              <a:spAutoFit/>
            </a:bodyPr>
            <a:lstStyle/>
            <a:p>
              <a:pPr algn="l">
                <a:lnSpc>
                  <a:spcPts val="2799"/>
                </a:lnSpc>
              </a:pPr>
              <a:r>
                <a:rPr lang="en-US" sz="1999">
                  <a:solidFill>
                    <a:srgbClr val="000000"/>
                  </a:solidFill>
                  <a:latin typeface="Public Sans"/>
                  <a:ea typeface="Public Sans"/>
                  <a:cs typeface="Public Sans"/>
                  <a:sym typeface="Public Sans"/>
                </a:rPr>
                <a:t>M. MOURCHID MOHAMMED </a:t>
              </a:r>
            </a:p>
          </p:txBody>
        </p:sp>
        <p:sp>
          <p:nvSpPr>
            <p:cNvPr name="TextBox 23" id="23"/>
            <p:cNvSpPr txBox="true"/>
            <p:nvPr/>
          </p:nvSpPr>
          <p:spPr>
            <a:xfrm rot="0">
              <a:off x="0" y="-9525"/>
              <a:ext cx="5846555" cy="492125"/>
            </a:xfrm>
            <a:prstGeom prst="rect">
              <a:avLst/>
            </a:prstGeom>
          </p:spPr>
          <p:txBody>
            <a:bodyPr anchor="t" rtlCol="false" tIns="0" lIns="0" bIns="0" rIns="0">
              <a:spAutoFit/>
            </a:bodyPr>
            <a:lstStyle/>
            <a:p>
              <a:pPr algn="l">
                <a:lnSpc>
                  <a:spcPts val="2879"/>
                </a:lnSpc>
              </a:pPr>
              <a:r>
                <a:rPr lang="en-US" b="true" sz="2400">
                  <a:solidFill>
                    <a:srgbClr val="000000"/>
                  </a:solidFill>
                  <a:latin typeface="Public Sans Bold"/>
                  <a:ea typeface="Public Sans Bold"/>
                  <a:cs typeface="Public Sans Bold"/>
                  <a:sym typeface="Public Sans Bold"/>
                </a:rPr>
                <a:t>SOUS L’ENCADREMENT DE</a:t>
              </a:r>
            </a:p>
          </p:txBody>
        </p:sp>
      </p:grpSp>
      <p:grpSp>
        <p:nvGrpSpPr>
          <p:cNvPr name="Group 24" id="24"/>
          <p:cNvGrpSpPr/>
          <p:nvPr/>
        </p:nvGrpSpPr>
        <p:grpSpPr>
          <a:xfrm rot="0">
            <a:off x="10937963" y="7996574"/>
            <a:ext cx="3432678" cy="1146932"/>
            <a:chOff x="0" y="0"/>
            <a:chExt cx="4576904" cy="1529243"/>
          </a:xfrm>
        </p:grpSpPr>
        <p:sp>
          <p:nvSpPr>
            <p:cNvPr name="TextBox 25" id="25"/>
            <p:cNvSpPr txBox="true"/>
            <p:nvPr/>
          </p:nvSpPr>
          <p:spPr>
            <a:xfrm rot="0">
              <a:off x="0" y="612913"/>
              <a:ext cx="4576904" cy="449792"/>
            </a:xfrm>
            <a:prstGeom prst="rect">
              <a:avLst/>
            </a:prstGeom>
          </p:spPr>
          <p:txBody>
            <a:bodyPr anchor="t" rtlCol="false" tIns="0" lIns="0" bIns="0" rIns="0">
              <a:spAutoFit/>
            </a:bodyPr>
            <a:lstStyle/>
            <a:p>
              <a:pPr algn="l">
                <a:lnSpc>
                  <a:spcPts val="2799"/>
                </a:lnSpc>
              </a:pPr>
              <a:r>
                <a:rPr lang="en-US" sz="1999">
                  <a:solidFill>
                    <a:srgbClr val="000000"/>
                  </a:solidFill>
                  <a:latin typeface="Public Sans"/>
                  <a:ea typeface="Public Sans"/>
                  <a:cs typeface="Public Sans"/>
                  <a:sym typeface="Public Sans"/>
                </a:rPr>
                <a:t>M. MOURCHID MOHAMMED </a:t>
              </a:r>
            </a:p>
          </p:txBody>
        </p:sp>
        <p:sp>
          <p:nvSpPr>
            <p:cNvPr name="TextBox 26" id="26"/>
            <p:cNvSpPr txBox="true"/>
            <p:nvPr/>
          </p:nvSpPr>
          <p:spPr>
            <a:xfrm rot="0">
              <a:off x="0" y="1079451"/>
              <a:ext cx="4576904" cy="449792"/>
            </a:xfrm>
            <a:prstGeom prst="rect">
              <a:avLst/>
            </a:prstGeom>
          </p:spPr>
          <p:txBody>
            <a:bodyPr anchor="t" rtlCol="false" tIns="0" lIns="0" bIns="0" rIns="0">
              <a:spAutoFit/>
            </a:bodyPr>
            <a:lstStyle/>
            <a:p>
              <a:pPr algn="l">
                <a:lnSpc>
                  <a:spcPts val="2799"/>
                </a:lnSpc>
              </a:pPr>
              <a:r>
                <a:rPr lang="en-US" sz="1999">
                  <a:solidFill>
                    <a:srgbClr val="000000"/>
                  </a:solidFill>
                  <a:latin typeface="Public Sans"/>
                  <a:ea typeface="Public Sans"/>
                  <a:cs typeface="Public Sans"/>
                  <a:sym typeface="Public Sans"/>
                </a:rPr>
                <a:t>M. TOUMI HICHAM </a:t>
              </a:r>
            </a:p>
          </p:txBody>
        </p:sp>
        <p:sp>
          <p:nvSpPr>
            <p:cNvPr name="TextBox 27" id="27"/>
            <p:cNvSpPr txBox="true"/>
            <p:nvPr/>
          </p:nvSpPr>
          <p:spPr>
            <a:xfrm rot="0">
              <a:off x="0" y="-9525"/>
              <a:ext cx="3717801" cy="492125"/>
            </a:xfrm>
            <a:prstGeom prst="rect">
              <a:avLst/>
            </a:prstGeom>
          </p:spPr>
          <p:txBody>
            <a:bodyPr anchor="t" rtlCol="false" tIns="0" lIns="0" bIns="0" rIns="0">
              <a:spAutoFit/>
            </a:bodyPr>
            <a:lstStyle/>
            <a:p>
              <a:pPr algn="l">
                <a:lnSpc>
                  <a:spcPts val="2879"/>
                </a:lnSpc>
              </a:pPr>
              <a:r>
                <a:rPr lang="en-US" b="true" sz="2400">
                  <a:solidFill>
                    <a:srgbClr val="000000"/>
                  </a:solidFill>
                  <a:latin typeface="Public Sans Bold"/>
                  <a:ea typeface="Public Sans Bold"/>
                  <a:cs typeface="Public Sans Bold"/>
                  <a:sym typeface="Public Sans Bold"/>
                </a:rPr>
                <a:t>DEVANT LE JURY</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2149017"/>
            <a:ext cx="16230569" cy="0"/>
          </a:xfrm>
          <a:prstGeom prst="line">
            <a:avLst/>
          </a:prstGeom>
          <a:ln cap="flat" w="28575">
            <a:solidFill>
              <a:srgbClr val="000000"/>
            </a:solidFill>
            <a:prstDash val="solid"/>
            <a:headEnd type="none" len="sm" w="sm"/>
            <a:tailEnd type="none" len="sm" w="sm"/>
          </a:ln>
        </p:spPr>
      </p:sp>
      <p:sp>
        <p:nvSpPr>
          <p:cNvPr name="Freeform 3" id="3"/>
          <p:cNvSpPr/>
          <p:nvPr/>
        </p:nvSpPr>
        <p:spPr>
          <a:xfrm flipH="false" flipV="false" rot="0">
            <a:off x="0" y="8877269"/>
            <a:ext cx="18288000" cy="1409731"/>
          </a:xfrm>
          <a:custGeom>
            <a:avLst/>
            <a:gdLst/>
            <a:ahLst/>
            <a:cxnLst/>
            <a:rect r="r" b="b" t="t" l="l"/>
            <a:pathLst>
              <a:path h="1409731" w="18288000">
                <a:moveTo>
                  <a:pt x="0" y="0"/>
                </a:moveTo>
                <a:lnTo>
                  <a:pt x="18288000" y="0"/>
                </a:lnTo>
                <a:lnTo>
                  <a:pt x="18288000" y="1409731"/>
                </a:lnTo>
                <a:lnTo>
                  <a:pt x="0" y="1409731"/>
                </a:lnTo>
                <a:lnTo>
                  <a:pt x="0" y="0"/>
                </a:lnTo>
                <a:close/>
              </a:path>
            </a:pathLst>
          </a:custGeom>
          <a:blipFill>
            <a:blip r:embed="rId2">
              <a:alphaModFix amt="31999"/>
            </a:blip>
            <a:stretch>
              <a:fillRect l="0" t="-629713" r="0" b="0"/>
            </a:stretch>
          </a:blipFill>
        </p:spPr>
      </p:sp>
      <p:grpSp>
        <p:nvGrpSpPr>
          <p:cNvPr name="Group 4" id="4"/>
          <p:cNvGrpSpPr/>
          <p:nvPr/>
        </p:nvGrpSpPr>
        <p:grpSpPr>
          <a:xfrm rot="0">
            <a:off x="16389111" y="8496237"/>
            <a:ext cx="870158" cy="762063"/>
            <a:chOff x="0" y="0"/>
            <a:chExt cx="1160210" cy="1016084"/>
          </a:xfrm>
        </p:grpSpPr>
        <p:grpSp>
          <p:nvGrpSpPr>
            <p:cNvPr name="Group 5" id="5"/>
            <p:cNvGrpSpPr/>
            <p:nvPr/>
          </p:nvGrpSpPr>
          <p:grpSpPr>
            <a:xfrm rot="0">
              <a:off x="0" y="0"/>
              <a:ext cx="1160210" cy="1016084"/>
              <a:chOff x="0" y="0"/>
              <a:chExt cx="229177" cy="200708"/>
            </a:xfrm>
          </p:grpSpPr>
          <p:sp>
            <p:nvSpPr>
              <p:cNvPr name="Freeform 6" id="6"/>
              <p:cNvSpPr/>
              <p:nvPr/>
            </p:nvSpPr>
            <p:spPr>
              <a:xfrm flipH="false" flipV="false" rot="0">
                <a:off x="0" y="0"/>
                <a:ext cx="229177" cy="200708"/>
              </a:xfrm>
              <a:custGeom>
                <a:avLst/>
                <a:gdLst/>
                <a:ahLst/>
                <a:cxnLst/>
                <a:rect r="r" b="b" t="t" l="l"/>
                <a:pathLst>
                  <a:path h="200708" w="229177">
                    <a:moveTo>
                      <a:pt x="0" y="0"/>
                    </a:moveTo>
                    <a:lnTo>
                      <a:pt x="229177" y="0"/>
                    </a:lnTo>
                    <a:lnTo>
                      <a:pt x="229177" y="200708"/>
                    </a:lnTo>
                    <a:lnTo>
                      <a:pt x="0" y="200708"/>
                    </a:lnTo>
                    <a:close/>
                  </a:path>
                </a:pathLst>
              </a:custGeom>
              <a:solidFill>
                <a:srgbClr val="269649"/>
              </a:solidFill>
            </p:spPr>
          </p:sp>
          <p:sp>
            <p:nvSpPr>
              <p:cNvPr name="TextBox 7" id="7"/>
              <p:cNvSpPr txBox="true"/>
              <p:nvPr/>
            </p:nvSpPr>
            <p:spPr>
              <a:xfrm>
                <a:off x="0" y="-66675"/>
                <a:ext cx="229177" cy="267383"/>
              </a:xfrm>
              <a:prstGeom prst="rect">
                <a:avLst/>
              </a:prstGeom>
            </p:spPr>
            <p:txBody>
              <a:bodyPr anchor="ctr" rtlCol="false" tIns="50800" lIns="50800" bIns="50800" rIns="50800"/>
              <a:lstStyle/>
              <a:p>
                <a:pPr algn="ctr">
                  <a:lnSpc>
                    <a:spcPts val="3500"/>
                  </a:lnSpc>
                </a:pPr>
              </a:p>
            </p:txBody>
          </p:sp>
        </p:grpSp>
        <p:sp>
          <p:nvSpPr>
            <p:cNvPr name="TextBox 8" id="8"/>
            <p:cNvSpPr txBox="true"/>
            <p:nvPr/>
          </p:nvSpPr>
          <p:spPr>
            <a:xfrm rot="0">
              <a:off x="0" y="162399"/>
              <a:ext cx="1160210" cy="700811"/>
            </a:xfrm>
            <a:prstGeom prst="rect">
              <a:avLst/>
            </a:prstGeom>
          </p:spPr>
          <p:txBody>
            <a:bodyPr anchor="t" rtlCol="false" tIns="0" lIns="0" bIns="0" rIns="0">
              <a:spAutoFit/>
            </a:bodyPr>
            <a:lstStyle/>
            <a:p>
              <a:pPr algn="ctr" marL="0" indent="0" lvl="0">
                <a:lnSpc>
                  <a:spcPts val="3511"/>
                </a:lnSpc>
              </a:pPr>
              <a:r>
                <a:rPr lang="en-US" b="true" sz="3547">
                  <a:solidFill>
                    <a:srgbClr val="FAFAFA"/>
                  </a:solidFill>
                  <a:latin typeface="Codec Pro Bold"/>
                  <a:ea typeface="Codec Pro Bold"/>
                  <a:cs typeface="Codec Pro Bold"/>
                  <a:sym typeface="Codec Pro Bold"/>
                </a:rPr>
                <a:t>08</a:t>
              </a:r>
            </a:p>
          </p:txBody>
        </p:sp>
      </p:grpSp>
      <p:grpSp>
        <p:nvGrpSpPr>
          <p:cNvPr name="Group 9" id="9"/>
          <p:cNvGrpSpPr/>
          <p:nvPr/>
        </p:nvGrpSpPr>
        <p:grpSpPr>
          <a:xfrm rot="0">
            <a:off x="8098046" y="2802084"/>
            <a:ext cx="8877426" cy="5055373"/>
            <a:chOff x="0" y="0"/>
            <a:chExt cx="1442751" cy="821594"/>
          </a:xfrm>
        </p:grpSpPr>
        <p:sp>
          <p:nvSpPr>
            <p:cNvPr name="Freeform 10" id="10"/>
            <p:cNvSpPr/>
            <p:nvPr/>
          </p:nvSpPr>
          <p:spPr>
            <a:xfrm flipH="false" flipV="false" rot="0">
              <a:off x="0" y="0"/>
              <a:ext cx="1442751" cy="821594"/>
            </a:xfrm>
            <a:custGeom>
              <a:avLst/>
              <a:gdLst/>
              <a:ahLst/>
              <a:cxnLst/>
              <a:rect r="r" b="b" t="t" l="l"/>
              <a:pathLst>
                <a:path h="821594" w="1442751">
                  <a:moveTo>
                    <a:pt x="0" y="0"/>
                  </a:moveTo>
                  <a:lnTo>
                    <a:pt x="1442751" y="0"/>
                  </a:lnTo>
                  <a:lnTo>
                    <a:pt x="1442751" y="821594"/>
                  </a:lnTo>
                  <a:lnTo>
                    <a:pt x="0" y="821594"/>
                  </a:lnTo>
                  <a:close/>
                </a:path>
              </a:pathLst>
            </a:custGeom>
            <a:blipFill>
              <a:blip r:embed="rId3"/>
              <a:stretch>
                <a:fillRect l="0" t="-10201" r="0" b="-10201"/>
              </a:stretch>
            </a:blipFill>
          </p:spPr>
        </p:sp>
      </p:grpSp>
      <p:sp>
        <p:nvSpPr>
          <p:cNvPr name="TextBox 11" id="11"/>
          <p:cNvSpPr txBox="true"/>
          <p:nvPr/>
        </p:nvSpPr>
        <p:spPr>
          <a:xfrm rot="0">
            <a:off x="1028700" y="1060404"/>
            <a:ext cx="17259300" cy="960026"/>
          </a:xfrm>
          <a:prstGeom prst="rect">
            <a:avLst/>
          </a:prstGeom>
        </p:spPr>
        <p:txBody>
          <a:bodyPr anchor="t" rtlCol="false" tIns="0" lIns="0" bIns="0" rIns="0">
            <a:spAutoFit/>
          </a:bodyPr>
          <a:lstStyle/>
          <a:p>
            <a:pPr algn="l" marL="0" indent="0" lvl="0">
              <a:lnSpc>
                <a:spcPts val="6452"/>
              </a:lnSpc>
            </a:pPr>
            <a:r>
              <a:rPr lang="en-US" b="true" sz="6517">
                <a:solidFill>
                  <a:srgbClr val="303030"/>
                </a:solidFill>
                <a:latin typeface="Codec Pro Bold"/>
                <a:ea typeface="Codec Pro Bold"/>
                <a:cs typeface="Codec Pro Bold"/>
                <a:sym typeface="Codec Pro Bold"/>
              </a:rPr>
              <a:t>Observabilité &amp; Opérations</a:t>
            </a:r>
          </a:p>
        </p:txBody>
      </p:sp>
      <p:sp>
        <p:nvSpPr>
          <p:cNvPr name="TextBox 12" id="12"/>
          <p:cNvSpPr txBox="true"/>
          <p:nvPr/>
        </p:nvSpPr>
        <p:spPr>
          <a:xfrm rot="0">
            <a:off x="711010" y="2999132"/>
            <a:ext cx="6663097" cy="4756217"/>
          </a:xfrm>
          <a:prstGeom prst="rect">
            <a:avLst/>
          </a:prstGeom>
        </p:spPr>
        <p:txBody>
          <a:bodyPr anchor="t" rtlCol="false" tIns="0" lIns="0" bIns="0" rIns="0">
            <a:spAutoFit/>
          </a:bodyPr>
          <a:lstStyle/>
          <a:p>
            <a:pPr algn="l" marL="488884" indent="-244442" lvl="1">
              <a:lnSpc>
                <a:spcPts val="2241"/>
              </a:lnSpc>
              <a:buFont typeface="Arial"/>
              <a:buChar char="•"/>
            </a:pPr>
            <a:r>
              <a:rPr lang="en-US" b="true" sz="2264">
                <a:solidFill>
                  <a:srgbClr val="303030"/>
                </a:solidFill>
                <a:latin typeface="Codec Pro Bold"/>
                <a:ea typeface="Codec Pro Bold"/>
                <a:cs typeface="Codec Pro Bold"/>
                <a:sym typeface="Codec Pro Bold"/>
              </a:rPr>
              <a:t>Script : START-EVERYTHING.ps1 exécute les vérifications</a:t>
            </a:r>
          </a:p>
          <a:p>
            <a:pPr algn="l" marL="488884" indent="-244442" lvl="1">
              <a:lnSpc>
                <a:spcPts val="2241"/>
              </a:lnSpc>
              <a:buFont typeface="Arial"/>
              <a:buChar char="•"/>
            </a:pPr>
            <a:r>
              <a:rPr lang="en-US" b="true" sz="2264">
                <a:solidFill>
                  <a:srgbClr val="303030"/>
                </a:solidFill>
                <a:latin typeface="Codec Pro Bold"/>
                <a:ea typeface="Codec Pro Bold"/>
                <a:cs typeface="Codec Pro Bold"/>
                <a:sym typeface="Codec Pro Bold"/>
              </a:rPr>
              <a:t> Les services exposent des health checks via Spring Boot Actuator. Notre script START-EVERYTHING.ps1 effectue ces vérifications automatiquement au démarrage.</a:t>
            </a:r>
          </a:p>
          <a:p>
            <a:pPr algn="l">
              <a:lnSpc>
                <a:spcPts val="2241"/>
              </a:lnSpc>
            </a:pPr>
          </a:p>
          <a:p>
            <a:pPr algn="l">
              <a:lnSpc>
                <a:spcPts val="2241"/>
              </a:lnSpc>
            </a:pPr>
          </a:p>
          <a:p>
            <a:pPr algn="l">
              <a:lnSpc>
                <a:spcPts val="2241"/>
              </a:lnSpc>
            </a:pPr>
            <a:r>
              <a:rPr lang="en-US" sz="2264">
                <a:solidFill>
                  <a:srgbClr val="303030"/>
                </a:solidFill>
                <a:latin typeface="Codec Pro"/>
                <a:ea typeface="Codec Pro"/>
                <a:cs typeface="Codec Pro"/>
                <a:sym typeface="Codec Pro"/>
              </a:rPr>
              <a:t>Tests de Validation</a:t>
            </a:r>
          </a:p>
          <a:p>
            <a:pPr algn="l" marL="488884" indent="-244442" lvl="1">
              <a:lnSpc>
                <a:spcPts val="2241"/>
              </a:lnSpc>
              <a:buFont typeface="Arial"/>
              <a:buChar char="•"/>
            </a:pPr>
            <a:r>
              <a:rPr lang="en-US" b="true" sz="2264">
                <a:solidFill>
                  <a:srgbClr val="303030"/>
                </a:solidFill>
                <a:latin typeface="Codec Pro Bold"/>
                <a:ea typeface="Codec Pro Bold"/>
                <a:cs typeface="Codec Pro Bold"/>
                <a:sym typeface="Codec Pro Bold"/>
              </a:rPr>
              <a:t>Frontend</a:t>
            </a:r>
            <a:r>
              <a:rPr lang="en-US" sz="2264">
                <a:solidFill>
                  <a:srgbClr val="303030"/>
                </a:solidFill>
                <a:latin typeface="Codec Pro"/>
                <a:ea typeface="Codec Pro"/>
                <a:cs typeface="Codec Pro"/>
                <a:sym typeface="Codec Pro"/>
              </a:rPr>
              <a:t> : Page test-api.html</a:t>
            </a:r>
          </a:p>
          <a:p>
            <a:pPr algn="l" marL="488884" indent="-244442" lvl="1">
              <a:lnSpc>
                <a:spcPts val="2241"/>
              </a:lnSpc>
              <a:buFont typeface="Arial"/>
              <a:buChar char="•"/>
            </a:pPr>
            <a:r>
              <a:rPr lang="en-US" b="true" sz="2264">
                <a:solidFill>
                  <a:srgbClr val="303030"/>
                </a:solidFill>
                <a:latin typeface="Codec Pro Bold"/>
                <a:ea typeface="Codec Pro Bold"/>
                <a:cs typeface="Codec Pro Bold"/>
                <a:sym typeface="Codec Pro Bold"/>
              </a:rPr>
              <a:t>API</a:t>
            </a:r>
            <a:r>
              <a:rPr lang="en-US" sz="2264">
                <a:solidFill>
                  <a:srgbClr val="303030"/>
                </a:solidFill>
                <a:latin typeface="Codec Pro"/>
                <a:ea typeface="Codec Pro"/>
                <a:cs typeface="Codec Pro"/>
                <a:sym typeface="Codec Pro"/>
              </a:rPr>
              <a:t> : Collection Postman complète</a:t>
            </a:r>
          </a:p>
          <a:p>
            <a:pPr algn="l">
              <a:lnSpc>
                <a:spcPts val="2241"/>
              </a:lnSpc>
            </a:pPr>
          </a:p>
          <a:p>
            <a:pPr algn="l">
              <a:lnSpc>
                <a:spcPts val="2241"/>
              </a:lnSpc>
            </a:pPr>
            <a:r>
              <a:rPr lang="en-US" sz="2264">
                <a:solidFill>
                  <a:srgbClr val="303030"/>
                </a:solidFill>
                <a:latin typeface="Codec Pro"/>
                <a:ea typeface="Codec Pro"/>
                <a:cs typeface="Codec Pro"/>
                <a:sym typeface="Codec Pro"/>
              </a:rPr>
              <a:t> Le frontend et la collection Postman contiennent des tests qui appellent les endpoints de health pour valider chaque service automatiquement. </a:t>
            </a:r>
          </a:p>
          <a:p>
            <a:pPr algn="l">
              <a:lnSpc>
                <a:spcPts val="2241"/>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2149017"/>
            <a:ext cx="16230569" cy="0"/>
          </a:xfrm>
          <a:prstGeom prst="line">
            <a:avLst/>
          </a:prstGeom>
          <a:ln cap="flat" w="28575">
            <a:solidFill>
              <a:srgbClr val="000000"/>
            </a:solidFill>
            <a:prstDash val="solid"/>
            <a:headEnd type="none" len="sm" w="sm"/>
            <a:tailEnd type="none" len="sm" w="sm"/>
          </a:ln>
        </p:spPr>
      </p:sp>
      <p:sp>
        <p:nvSpPr>
          <p:cNvPr name="Freeform 3" id="3"/>
          <p:cNvSpPr/>
          <p:nvPr/>
        </p:nvSpPr>
        <p:spPr>
          <a:xfrm flipH="false" flipV="false" rot="0">
            <a:off x="0" y="8877269"/>
            <a:ext cx="18288000" cy="1409731"/>
          </a:xfrm>
          <a:custGeom>
            <a:avLst/>
            <a:gdLst/>
            <a:ahLst/>
            <a:cxnLst/>
            <a:rect r="r" b="b" t="t" l="l"/>
            <a:pathLst>
              <a:path h="1409731" w="18288000">
                <a:moveTo>
                  <a:pt x="0" y="0"/>
                </a:moveTo>
                <a:lnTo>
                  <a:pt x="18288000" y="0"/>
                </a:lnTo>
                <a:lnTo>
                  <a:pt x="18288000" y="1409731"/>
                </a:lnTo>
                <a:lnTo>
                  <a:pt x="0" y="1409731"/>
                </a:lnTo>
                <a:lnTo>
                  <a:pt x="0" y="0"/>
                </a:lnTo>
                <a:close/>
              </a:path>
            </a:pathLst>
          </a:custGeom>
          <a:blipFill>
            <a:blip r:embed="rId2">
              <a:alphaModFix amt="31999"/>
            </a:blip>
            <a:stretch>
              <a:fillRect l="0" t="-629713" r="0" b="0"/>
            </a:stretch>
          </a:blipFill>
        </p:spPr>
      </p:sp>
      <p:grpSp>
        <p:nvGrpSpPr>
          <p:cNvPr name="Group 4" id="4"/>
          <p:cNvGrpSpPr/>
          <p:nvPr/>
        </p:nvGrpSpPr>
        <p:grpSpPr>
          <a:xfrm rot="0">
            <a:off x="16389111" y="8496237"/>
            <a:ext cx="870158" cy="762063"/>
            <a:chOff x="0" y="0"/>
            <a:chExt cx="1160210" cy="1016084"/>
          </a:xfrm>
        </p:grpSpPr>
        <p:grpSp>
          <p:nvGrpSpPr>
            <p:cNvPr name="Group 5" id="5"/>
            <p:cNvGrpSpPr/>
            <p:nvPr/>
          </p:nvGrpSpPr>
          <p:grpSpPr>
            <a:xfrm rot="0">
              <a:off x="0" y="0"/>
              <a:ext cx="1160210" cy="1016084"/>
              <a:chOff x="0" y="0"/>
              <a:chExt cx="229177" cy="200708"/>
            </a:xfrm>
          </p:grpSpPr>
          <p:sp>
            <p:nvSpPr>
              <p:cNvPr name="Freeform 6" id="6"/>
              <p:cNvSpPr/>
              <p:nvPr/>
            </p:nvSpPr>
            <p:spPr>
              <a:xfrm flipH="false" flipV="false" rot="0">
                <a:off x="0" y="0"/>
                <a:ext cx="229177" cy="200708"/>
              </a:xfrm>
              <a:custGeom>
                <a:avLst/>
                <a:gdLst/>
                <a:ahLst/>
                <a:cxnLst/>
                <a:rect r="r" b="b" t="t" l="l"/>
                <a:pathLst>
                  <a:path h="200708" w="229177">
                    <a:moveTo>
                      <a:pt x="0" y="0"/>
                    </a:moveTo>
                    <a:lnTo>
                      <a:pt x="229177" y="0"/>
                    </a:lnTo>
                    <a:lnTo>
                      <a:pt x="229177" y="200708"/>
                    </a:lnTo>
                    <a:lnTo>
                      <a:pt x="0" y="200708"/>
                    </a:lnTo>
                    <a:close/>
                  </a:path>
                </a:pathLst>
              </a:custGeom>
              <a:solidFill>
                <a:srgbClr val="269649"/>
              </a:solidFill>
            </p:spPr>
          </p:sp>
          <p:sp>
            <p:nvSpPr>
              <p:cNvPr name="TextBox 7" id="7"/>
              <p:cNvSpPr txBox="true"/>
              <p:nvPr/>
            </p:nvSpPr>
            <p:spPr>
              <a:xfrm>
                <a:off x="0" y="-66675"/>
                <a:ext cx="229177" cy="267383"/>
              </a:xfrm>
              <a:prstGeom prst="rect">
                <a:avLst/>
              </a:prstGeom>
            </p:spPr>
            <p:txBody>
              <a:bodyPr anchor="ctr" rtlCol="false" tIns="50800" lIns="50800" bIns="50800" rIns="50800"/>
              <a:lstStyle/>
              <a:p>
                <a:pPr algn="ctr">
                  <a:lnSpc>
                    <a:spcPts val="3500"/>
                  </a:lnSpc>
                </a:pPr>
              </a:p>
            </p:txBody>
          </p:sp>
        </p:grpSp>
        <p:sp>
          <p:nvSpPr>
            <p:cNvPr name="TextBox 8" id="8"/>
            <p:cNvSpPr txBox="true"/>
            <p:nvPr/>
          </p:nvSpPr>
          <p:spPr>
            <a:xfrm rot="0">
              <a:off x="0" y="162399"/>
              <a:ext cx="1160210" cy="700811"/>
            </a:xfrm>
            <a:prstGeom prst="rect">
              <a:avLst/>
            </a:prstGeom>
          </p:spPr>
          <p:txBody>
            <a:bodyPr anchor="t" rtlCol="false" tIns="0" lIns="0" bIns="0" rIns="0">
              <a:spAutoFit/>
            </a:bodyPr>
            <a:lstStyle/>
            <a:p>
              <a:pPr algn="ctr" marL="0" indent="0" lvl="0">
                <a:lnSpc>
                  <a:spcPts val="3511"/>
                </a:lnSpc>
              </a:pPr>
              <a:r>
                <a:rPr lang="en-US" b="true" sz="3547">
                  <a:solidFill>
                    <a:srgbClr val="FAFAFA"/>
                  </a:solidFill>
                  <a:latin typeface="Codec Pro Bold"/>
                  <a:ea typeface="Codec Pro Bold"/>
                  <a:cs typeface="Codec Pro Bold"/>
                  <a:sym typeface="Codec Pro Bold"/>
                </a:rPr>
                <a:t>09</a:t>
              </a:r>
            </a:p>
          </p:txBody>
        </p:sp>
      </p:grpSp>
      <p:grpSp>
        <p:nvGrpSpPr>
          <p:cNvPr name="Group 9" id="9"/>
          <p:cNvGrpSpPr/>
          <p:nvPr/>
        </p:nvGrpSpPr>
        <p:grpSpPr>
          <a:xfrm rot="0">
            <a:off x="1028700" y="4752198"/>
            <a:ext cx="3916283" cy="2994396"/>
            <a:chOff x="0" y="0"/>
            <a:chExt cx="606735" cy="463910"/>
          </a:xfrm>
        </p:grpSpPr>
        <p:sp>
          <p:nvSpPr>
            <p:cNvPr name="Freeform 10" id="10"/>
            <p:cNvSpPr/>
            <p:nvPr/>
          </p:nvSpPr>
          <p:spPr>
            <a:xfrm flipH="false" flipV="false" rot="0">
              <a:off x="0" y="0"/>
              <a:ext cx="606735" cy="463910"/>
            </a:xfrm>
            <a:custGeom>
              <a:avLst/>
              <a:gdLst/>
              <a:ahLst/>
              <a:cxnLst/>
              <a:rect r="r" b="b" t="t" l="l"/>
              <a:pathLst>
                <a:path h="463910" w="606735">
                  <a:moveTo>
                    <a:pt x="0" y="0"/>
                  </a:moveTo>
                  <a:lnTo>
                    <a:pt x="606735" y="0"/>
                  </a:lnTo>
                  <a:lnTo>
                    <a:pt x="606735" y="463910"/>
                  </a:lnTo>
                  <a:lnTo>
                    <a:pt x="0" y="463910"/>
                  </a:lnTo>
                  <a:close/>
                </a:path>
              </a:pathLst>
            </a:custGeom>
            <a:blipFill>
              <a:blip r:embed="rId3"/>
              <a:stretch>
                <a:fillRect l="0" t="-4358" r="0" b="-4358"/>
              </a:stretch>
            </a:blipFill>
          </p:spPr>
        </p:sp>
      </p:grpSp>
      <p:grpSp>
        <p:nvGrpSpPr>
          <p:cNvPr name="Group 11" id="11"/>
          <p:cNvGrpSpPr/>
          <p:nvPr/>
        </p:nvGrpSpPr>
        <p:grpSpPr>
          <a:xfrm rot="0">
            <a:off x="6733118" y="4752198"/>
            <a:ext cx="3916283" cy="2994396"/>
            <a:chOff x="0" y="0"/>
            <a:chExt cx="606735" cy="463910"/>
          </a:xfrm>
        </p:grpSpPr>
        <p:sp>
          <p:nvSpPr>
            <p:cNvPr name="Freeform 12" id="12"/>
            <p:cNvSpPr/>
            <p:nvPr/>
          </p:nvSpPr>
          <p:spPr>
            <a:xfrm flipH="false" flipV="false" rot="0">
              <a:off x="0" y="0"/>
              <a:ext cx="606735" cy="463910"/>
            </a:xfrm>
            <a:custGeom>
              <a:avLst/>
              <a:gdLst/>
              <a:ahLst/>
              <a:cxnLst/>
              <a:rect r="r" b="b" t="t" l="l"/>
              <a:pathLst>
                <a:path h="463910" w="606735">
                  <a:moveTo>
                    <a:pt x="0" y="0"/>
                  </a:moveTo>
                  <a:lnTo>
                    <a:pt x="606735" y="0"/>
                  </a:lnTo>
                  <a:lnTo>
                    <a:pt x="606735" y="463910"/>
                  </a:lnTo>
                  <a:lnTo>
                    <a:pt x="0" y="463910"/>
                  </a:lnTo>
                  <a:close/>
                </a:path>
              </a:pathLst>
            </a:custGeom>
            <a:blipFill>
              <a:blip r:embed="rId4"/>
              <a:stretch>
                <a:fillRect l="0" t="-45329" r="0" b="-45329"/>
              </a:stretch>
            </a:blipFill>
          </p:spPr>
        </p:sp>
      </p:grpSp>
      <p:sp>
        <p:nvSpPr>
          <p:cNvPr name="TextBox 13" id="13"/>
          <p:cNvSpPr txBox="true"/>
          <p:nvPr/>
        </p:nvSpPr>
        <p:spPr>
          <a:xfrm rot="0">
            <a:off x="1028700" y="1060404"/>
            <a:ext cx="15543300" cy="960026"/>
          </a:xfrm>
          <a:prstGeom prst="rect">
            <a:avLst/>
          </a:prstGeom>
        </p:spPr>
        <p:txBody>
          <a:bodyPr anchor="t" rtlCol="false" tIns="0" lIns="0" bIns="0" rIns="0">
            <a:spAutoFit/>
          </a:bodyPr>
          <a:lstStyle/>
          <a:p>
            <a:pPr algn="l" marL="0" indent="0" lvl="0">
              <a:lnSpc>
                <a:spcPts val="6452"/>
              </a:lnSpc>
            </a:pPr>
            <a:r>
              <a:rPr lang="en-US" b="true" sz="6517">
                <a:solidFill>
                  <a:srgbClr val="303030"/>
                </a:solidFill>
                <a:latin typeface="Codec Pro Bold"/>
                <a:ea typeface="Codec Pro Bold"/>
                <a:cs typeface="Codec Pro Bold"/>
                <a:sym typeface="Codec Pro Bold"/>
              </a:rPr>
              <a:t>Front-end : UI </a:t>
            </a:r>
          </a:p>
        </p:txBody>
      </p:sp>
      <p:sp>
        <p:nvSpPr>
          <p:cNvPr name="TextBox 14" id="14"/>
          <p:cNvSpPr txBox="true"/>
          <p:nvPr/>
        </p:nvSpPr>
        <p:spPr>
          <a:xfrm rot="0">
            <a:off x="1028700" y="2564763"/>
            <a:ext cx="15828430" cy="1521067"/>
          </a:xfrm>
          <a:prstGeom prst="rect">
            <a:avLst/>
          </a:prstGeom>
        </p:spPr>
        <p:txBody>
          <a:bodyPr anchor="t" rtlCol="false" tIns="0" lIns="0" bIns="0" rIns="0">
            <a:spAutoFit/>
          </a:bodyPr>
          <a:lstStyle/>
          <a:p>
            <a:pPr algn="l">
              <a:lnSpc>
                <a:spcPts val="2026"/>
              </a:lnSpc>
            </a:pPr>
            <a:r>
              <a:rPr lang="en-US" sz="2047" b="true">
                <a:solidFill>
                  <a:srgbClr val="000000"/>
                </a:solidFill>
                <a:latin typeface="Codec Pro Bold"/>
                <a:ea typeface="Codec Pro Bold"/>
                <a:cs typeface="Codec Pro Bold"/>
                <a:sym typeface="Codec Pro Bold"/>
              </a:rPr>
              <a:t>L'interface utilisateur de Makla est une application Angular monopage avec une architecture modulaire organisée par fonctionnalités métier. Elle utilise Angular Material et Tailwind CSS pour une expérience utilisateur cohérente, accessible et responsive. Conçue comme une Progressive Web App, elle offre une installation native et un fonctionnement hors-ligne pour les fonctionnalités essentielles</a:t>
            </a:r>
          </a:p>
          <a:p>
            <a:pPr algn="l" marL="0" indent="0" lvl="0">
              <a:lnSpc>
                <a:spcPts val="3412"/>
              </a:lnSpc>
            </a:pPr>
          </a:p>
        </p:txBody>
      </p:sp>
      <p:grpSp>
        <p:nvGrpSpPr>
          <p:cNvPr name="Group 15" id="15"/>
          <p:cNvGrpSpPr/>
          <p:nvPr/>
        </p:nvGrpSpPr>
        <p:grpSpPr>
          <a:xfrm rot="0">
            <a:off x="12940847" y="4752198"/>
            <a:ext cx="3916283" cy="2994396"/>
            <a:chOff x="0" y="0"/>
            <a:chExt cx="606735" cy="463910"/>
          </a:xfrm>
        </p:grpSpPr>
        <p:sp>
          <p:nvSpPr>
            <p:cNvPr name="Freeform 16" id="16"/>
            <p:cNvSpPr/>
            <p:nvPr/>
          </p:nvSpPr>
          <p:spPr>
            <a:xfrm flipH="false" flipV="false" rot="0">
              <a:off x="0" y="0"/>
              <a:ext cx="606735" cy="463910"/>
            </a:xfrm>
            <a:custGeom>
              <a:avLst/>
              <a:gdLst/>
              <a:ahLst/>
              <a:cxnLst/>
              <a:rect r="r" b="b" t="t" l="l"/>
              <a:pathLst>
                <a:path h="463910" w="606735">
                  <a:moveTo>
                    <a:pt x="0" y="0"/>
                  </a:moveTo>
                  <a:lnTo>
                    <a:pt x="606735" y="0"/>
                  </a:lnTo>
                  <a:lnTo>
                    <a:pt x="606735" y="463910"/>
                  </a:lnTo>
                  <a:lnTo>
                    <a:pt x="0" y="463910"/>
                  </a:lnTo>
                  <a:close/>
                </a:path>
              </a:pathLst>
            </a:custGeom>
            <a:blipFill>
              <a:blip r:embed="rId5"/>
              <a:stretch>
                <a:fillRect l="-2280" t="0" r="-2280" b="0"/>
              </a:stretch>
            </a:blip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2149017"/>
            <a:ext cx="16230569" cy="0"/>
          </a:xfrm>
          <a:prstGeom prst="line">
            <a:avLst/>
          </a:prstGeom>
          <a:ln cap="flat" w="28575">
            <a:solidFill>
              <a:srgbClr val="000000"/>
            </a:solidFill>
            <a:prstDash val="solid"/>
            <a:headEnd type="none" len="sm" w="sm"/>
            <a:tailEnd type="none" len="sm" w="sm"/>
          </a:ln>
        </p:spPr>
      </p:sp>
      <p:sp>
        <p:nvSpPr>
          <p:cNvPr name="Freeform 3" id="3"/>
          <p:cNvSpPr/>
          <p:nvPr/>
        </p:nvSpPr>
        <p:spPr>
          <a:xfrm flipH="false" flipV="false" rot="0">
            <a:off x="0" y="8877269"/>
            <a:ext cx="18288000" cy="1409731"/>
          </a:xfrm>
          <a:custGeom>
            <a:avLst/>
            <a:gdLst/>
            <a:ahLst/>
            <a:cxnLst/>
            <a:rect r="r" b="b" t="t" l="l"/>
            <a:pathLst>
              <a:path h="1409731" w="18288000">
                <a:moveTo>
                  <a:pt x="0" y="0"/>
                </a:moveTo>
                <a:lnTo>
                  <a:pt x="18288000" y="0"/>
                </a:lnTo>
                <a:lnTo>
                  <a:pt x="18288000" y="1409731"/>
                </a:lnTo>
                <a:lnTo>
                  <a:pt x="0" y="1409731"/>
                </a:lnTo>
                <a:lnTo>
                  <a:pt x="0" y="0"/>
                </a:lnTo>
                <a:close/>
              </a:path>
            </a:pathLst>
          </a:custGeom>
          <a:blipFill>
            <a:blip r:embed="rId2">
              <a:alphaModFix amt="31999"/>
            </a:blip>
            <a:stretch>
              <a:fillRect l="0" t="-629713" r="0" b="0"/>
            </a:stretch>
          </a:blipFill>
        </p:spPr>
      </p:sp>
      <p:grpSp>
        <p:nvGrpSpPr>
          <p:cNvPr name="Group 4" id="4"/>
          <p:cNvGrpSpPr/>
          <p:nvPr/>
        </p:nvGrpSpPr>
        <p:grpSpPr>
          <a:xfrm rot="0">
            <a:off x="16389111" y="8496237"/>
            <a:ext cx="870158" cy="762063"/>
            <a:chOff x="0" y="0"/>
            <a:chExt cx="1160210" cy="1016084"/>
          </a:xfrm>
        </p:grpSpPr>
        <p:grpSp>
          <p:nvGrpSpPr>
            <p:cNvPr name="Group 5" id="5"/>
            <p:cNvGrpSpPr/>
            <p:nvPr/>
          </p:nvGrpSpPr>
          <p:grpSpPr>
            <a:xfrm rot="0">
              <a:off x="0" y="0"/>
              <a:ext cx="1160210" cy="1016084"/>
              <a:chOff x="0" y="0"/>
              <a:chExt cx="229177" cy="200708"/>
            </a:xfrm>
          </p:grpSpPr>
          <p:sp>
            <p:nvSpPr>
              <p:cNvPr name="Freeform 6" id="6"/>
              <p:cNvSpPr/>
              <p:nvPr/>
            </p:nvSpPr>
            <p:spPr>
              <a:xfrm flipH="false" flipV="false" rot="0">
                <a:off x="0" y="0"/>
                <a:ext cx="229177" cy="200708"/>
              </a:xfrm>
              <a:custGeom>
                <a:avLst/>
                <a:gdLst/>
                <a:ahLst/>
                <a:cxnLst/>
                <a:rect r="r" b="b" t="t" l="l"/>
                <a:pathLst>
                  <a:path h="200708" w="229177">
                    <a:moveTo>
                      <a:pt x="0" y="0"/>
                    </a:moveTo>
                    <a:lnTo>
                      <a:pt x="229177" y="0"/>
                    </a:lnTo>
                    <a:lnTo>
                      <a:pt x="229177" y="200708"/>
                    </a:lnTo>
                    <a:lnTo>
                      <a:pt x="0" y="200708"/>
                    </a:lnTo>
                    <a:close/>
                  </a:path>
                </a:pathLst>
              </a:custGeom>
              <a:solidFill>
                <a:srgbClr val="269649"/>
              </a:solidFill>
            </p:spPr>
          </p:sp>
          <p:sp>
            <p:nvSpPr>
              <p:cNvPr name="TextBox 7" id="7"/>
              <p:cNvSpPr txBox="true"/>
              <p:nvPr/>
            </p:nvSpPr>
            <p:spPr>
              <a:xfrm>
                <a:off x="0" y="-66675"/>
                <a:ext cx="229177" cy="267383"/>
              </a:xfrm>
              <a:prstGeom prst="rect">
                <a:avLst/>
              </a:prstGeom>
            </p:spPr>
            <p:txBody>
              <a:bodyPr anchor="ctr" rtlCol="false" tIns="50800" lIns="50800" bIns="50800" rIns="50800"/>
              <a:lstStyle/>
              <a:p>
                <a:pPr algn="ctr">
                  <a:lnSpc>
                    <a:spcPts val="3500"/>
                  </a:lnSpc>
                </a:pPr>
              </a:p>
            </p:txBody>
          </p:sp>
        </p:grpSp>
        <p:sp>
          <p:nvSpPr>
            <p:cNvPr name="TextBox 8" id="8"/>
            <p:cNvSpPr txBox="true"/>
            <p:nvPr/>
          </p:nvSpPr>
          <p:spPr>
            <a:xfrm rot="0">
              <a:off x="0" y="162399"/>
              <a:ext cx="1160210" cy="700811"/>
            </a:xfrm>
            <a:prstGeom prst="rect">
              <a:avLst/>
            </a:prstGeom>
          </p:spPr>
          <p:txBody>
            <a:bodyPr anchor="t" rtlCol="false" tIns="0" lIns="0" bIns="0" rIns="0">
              <a:spAutoFit/>
            </a:bodyPr>
            <a:lstStyle/>
            <a:p>
              <a:pPr algn="ctr" marL="0" indent="0" lvl="0">
                <a:lnSpc>
                  <a:spcPts val="3511"/>
                </a:lnSpc>
              </a:pPr>
              <a:r>
                <a:rPr lang="en-US" b="true" sz="3547">
                  <a:solidFill>
                    <a:srgbClr val="FAFAFA"/>
                  </a:solidFill>
                  <a:latin typeface="Codec Pro Bold"/>
                  <a:ea typeface="Codec Pro Bold"/>
                  <a:cs typeface="Codec Pro Bold"/>
                  <a:sym typeface="Codec Pro Bold"/>
                </a:rPr>
                <a:t>10</a:t>
              </a:r>
            </a:p>
          </p:txBody>
        </p:sp>
      </p:grpSp>
      <p:grpSp>
        <p:nvGrpSpPr>
          <p:cNvPr name="Group 9" id="9"/>
          <p:cNvGrpSpPr/>
          <p:nvPr/>
        </p:nvGrpSpPr>
        <p:grpSpPr>
          <a:xfrm rot="0">
            <a:off x="3438586" y="2868719"/>
            <a:ext cx="11884284" cy="5303134"/>
            <a:chOff x="0" y="0"/>
            <a:chExt cx="1841187" cy="821594"/>
          </a:xfrm>
        </p:grpSpPr>
        <p:sp>
          <p:nvSpPr>
            <p:cNvPr name="Freeform 10" id="10"/>
            <p:cNvSpPr/>
            <p:nvPr/>
          </p:nvSpPr>
          <p:spPr>
            <a:xfrm flipH="false" flipV="false" rot="0">
              <a:off x="0" y="0"/>
              <a:ext cx="1841187" cy="821594"/>
            </a:xfrm>
            <a:custGeom>
              <a:avLst/>
              <a:gdLst/>
              <a:ahLst/>
              <a:cxnLst/>
              <a:rect r="r" b="b" t="t" l="l"/>
              <a:pathLst>
                <a:path h="821594" w="1841187">
                  <a:moveTo>
                    <a:pt x="0" y="0"/>
                  </a:moveTo>
                  <a:lnTo>
                    <a:pt x="1841187" y="0"/>
                  </a:lnTo>
                  <a:lnTo>
                    <a:pt x="1841187" y="821594"/>
                  </a:lnTo>
                  <a:lnTo>
                    <a:pt x="0" y="821594"/>
                  </a:lnTo>
                  <a:close/>
                </a:path>
              </a:pathLst>
            </a:custGeom>
            <a:blipFill>
              <a:blip r:embed="rId3"/>
              <a:stretch>
                <a:fillRect l="0" t="-24699" r="0" b="-24699"/>
              </a:stretch>
            </a:blipFill>
          </p:spPr>
        </p:sp>
      </p:grpSp>
      <p:sp>
        <p:nvSpPr>
          <p:cNvPr name="TextBox 11" id="11"/>
          <p:cNvSpPr txBox="true"/>
          <p:nvPr/>
        </p:nvSpPr>
        <p:spPr>
          <a:xfrm rot="0">
            <a:off x="1028700" y="1060404"/>
            <a:ext cx="6663097" cy="960026"/>
          </a:xfrm>
          <a:prstGeom prst="rect">
            <a:avLst/>
          </a:prstGeom>
        </p:spPr>
        <p:txBody>
          <a:bodyPr anchor="t" rtlCol="false" tIns="0" lIns="0" bIns="0" rIns="0">
            <a:spAutoFit/>
          </a:bodyPr>
          <a:lstStyle/>
          <a:p>
            <a:pPr algn="l" marL="0" indent="0" lvl="0">
              <a:lnSpc>
                <a:spcPts val="6452"/>
              </a:lnSpc>
            </a:pPr>
            <a:r>
              <a:rPr lang="en-US" b="true" sz="6517">
                <a:solidFill>
                  <a:srgbClr val="303030"/>
                </a:solidFill>
                <a:latin typeface="Codec Pro Bold"/>
                <a:ea typeface="Codec Pro Bold"/>
                <a:cs typeface="Codec Pro Bold"/>
                <a:sym typeface="Codec Pro Bold"/>
              </a:rPr>
              <a:t>DEMO</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2149017"/>
            <a:ext cx="16230569" cy="0"/>
          </a:xfrm>
          <a:prstGeom prst="line">
            <a:avLst/>
          </a:prstGeom>
          <a:ln cap="flat" w="28575">
            <a:solidFill>
              <a:srgbClr val="000000"/>
            </a:solidFill>
            <a:prstDash val="solid"/>
            <a:headEnd type="none" len="sm" w="sm"/>
            <a:tailEnd type="none" len="sm" w="sm"/>
          </a:ln>
        </p:spPr>
      </p:sp>
      <p:sp>
        <p:nvSpPr>
          <p:cNvPr name="Freeform 3" id="3"/>
          <p:cNvSpPr/>
          <p:nvPr/>
        </p:nvSpPr>
        <p:spPr>
          <a:xfrm flipH="false" flipV="false" rot="0">
            <a:off x="0" y="8877269"/>
            <a:ext cx="18288000" cy="1409731"/>
          </a:xfrm>
          <a:custGeom>
            <a:avLst/>
            <a:gdLst/>
            <a:ahLst/>
            <a:cxnLst/>
            <a:rect r="r" b="b" t="t" l="l"/>
            <a:pathLst>
              <a:path h="1409731" w="18288000">
                <a:moveTo>
                  <a:pt x="0" y="0"/>
                </a:moveTo>
                <a:lnTo>
                  <a:pt x="18288000" y="0"/>
                </a:lnTo>
                <a:lnTo>
                  <a:pt x="18288000" y="1409731"/>
                </a:lnTo>
                <a:lnTo>
                  <a:pt x="0" y="1409731"/>
                </a:lnTo>
                <a:lnTo>
                  <a:pt x="0" y="0"/>
                </a:lnTo>
                <a:close/>
              </a:path>
            </a:pathLst>
          </a:custGeom>
          <a:blipFill>
            <a:blip r:embed="rId2">
              <a:alphaModFix amt="31999"/>
            </a:blip>
            <a:stretch>
              <a:fillRect l="0" t="-629713" r="0" b="0"/>
            </a:stretch>
          </a:blipFill>
        </p:spPr>
      </p:sp>
      <p:grpSp>
        <p:nvGrpSpPr>
          <p:cNvPr name="Group 4" id="4"/>
          <p:cNvGrpSpPr/>
          <p:nvPr/>
        </p:nvGrpSpPr>
        <p:grpSpPr>
          <a:xfrm rot="0">
            <a:off x="16824190" y="8796234"/>
            <a:ext cx="870158" cy="762063"/>
            <a:chOff x="0" y="0"/>
            <a:chExt cx="1160210" cy="1016084"/>
          </a:xfrm>
        </p:grpSpPr>
        <p:grpSp>
          <p:nvGrpSpPr>
            <p:cNvPr name="Group 5" id="5"/>
            <p:cNvGrpSpPr/>
            <p:nvPr/>
          </p:nvGrpSpPr>
          <p:grpSpPr>
            <a:xfrm rot="0">
              <a:off x="0" y="0"/>
              <a:ext cx="1160210" cy="1016084"/>
              <a:chOff x="0" y="0"/>
              <a:chExt cx="229177" cy="200708"/>
            </a:xfrm>
          </p:grpSpPr>
          <p:sp>
            <p:nvSpPr>
              <p:cNvPr name="Freeform 6" id="6"/>
              <p:cNvSpPr/>
              <p:nvPr/>
            </p:nvSpPr>
            <p:spPr>
              <a:xfrm flipH="false" flipV="false" rot="0">
                <a:off x="0" y="0"/>
                <a:ext cx="229177" cy="200708"/>
              </a:xfrm>
              <a:custGeom>
                <a:avLst/>
                <a:gdLst/>
                <a:ahLst/>
                <a:cxnLst/>
                <a:rect r="r" b="b" t="t" l="l"/>
                <a:pathLst>
                  <a:path h="200708" w="229177">
                    <a:moveTo>
                      <a:pt x="0" y="0"/>
                    </a:moveTo>
                    <a:lnTo>
                      <a:pt x="229177" y="0"/>
                    </a:lnTo>
                    <a:lnTo>
                      <a:pt x="229177" y="200708"/>
                    </a:lnTo>
                    <a:lnTo>
                      <a:pt x="0" y="200708"/>
                    </a:lnTo>
                    <a:close/>
                  </a:path>
                </a:pathLst>
              </a:custGeom>
              <a:solidFill>
                <a:srgbClr val="269649"/>
              </a:solidFill>
            </p:spPr>
          </p:sp>
          <p:sp>
            <p:nvSpPr>
              <p:cNvPr name="TextBox 7" id="7"/>
              <p:cNvSpPr txBox="true"/>
              <p:nvPr/>
            </p:nvSpPr>
            <p:spPr>
              <a:xfrm>
                <a:off x="0" y="-66675"/>
                <a:ext cx="229177" cy="267383"/>
              </a:xfrm>
              <a:prstGeom prst="rect">
                <a:avLst/>
              </a:prstGeom>
            </p:spPr>
            <p:txBody>
              <a:bodyPr anchor="ctr" rtlCol="false" tIns="50800" lIns="50800" bIns="50800" rIns="50800"/>
              <a:lstStyle/>
              <a:p>
                <a:pPr algn="ctr">
                  <a:lnSpc>
                    <a:spcPts val="3500"/>
                  </a:lnSpc>
                </a:pPr>
              </a:p>
            </p:txBody>
          </p:sp>
        </p:grpSp>
        <p:sp>
          <p:nvSpPr>
            <p:cNvPr name="TextBox 8" id="8"/>
            <p:cNvSpPr txBox="true"/>
            <p:nvPr/>
          </p:nvSpPr>
          <p:spPr>
            <a:xfrm rot="0">
              <a:off x="0" y="162399"/>
              <a:ext cx="1160210" cy="700811"/>
            </a:xfrm>
            <a:prstGeom prst="rect">
              <a:avLst/>
            </a:prstGeom>
          </p:spPr>
          <p:txBody>
            <a:bodyPr anchor="t" rtlCol="false" tIns="0" lIns="0" bIns="0" rIns="0">
              <a:spAutoFit/>
            </a:bodyPr>
            <a:lstStyle/>
            <a:p>
              <a:pPr algn="ctr" marL="0" indent="0" lvl="0">
                <a:lnSpc>
                  <a:spcPts val="3511"/>
                </a:lnSpc>
              </a:pPr>
              <a:r>
                <a:rPr lang="en-US" b="true" sz="3547">
                  <a:solidFill>
                    <a:srgbClr val="FAFAFA"/>
                  </a:solidFill>
                  <a:latin typeface="Codec Pro Bold"/>
                  <a:ea typeface="Codec Pro Bold"/>
                  <a:cs typeface="Codec Pro Bold"/>
                  <a:sym typeface="Codec Pro Bold"/>
                </a:rPr>
                <a:t>11</a:t>
              </a:r>
            </a:p>
          </p:txBody>
        </p:sp>
      </p:grpSp>
      <p:sp>
        <p:nvSpPr>
          <p:cNvPr name="TextBox 9" id="9"/>
          <p:cNvSpPr txBox="true"/>
          <p:nvPr/>
        </p:nvSpPr>
        <p:spPr>
          <a:xfrm rot="0">
            <a:off x="1028700" y="1060404"/>
            <a:ext cx="6663097" cy="960026"/>
          </a:xfrm>
          <a:prstGeom prst="rect">
            <a:avLst/>
          </a:prstGeom>
        </p:spPr>
        <p:txBody>
          <a:bodyPr anchor="t" rtlCol="false" tIns="0" lIns="0" bIns="0" rIns="0">
            <a:spAutoFit/>
          </a:bodyPr>
          <a:lstStyle/>
          <a:p>
            <a:pPr algn="l" marL="0" indent="0" lvl="0">
              <a:lnSpc>
                <a:spcPts val="6452"/>
              </a:lnSpc>
            </a:pPr>
            <a:r>
              <a:rPr lang="en-US" b="true" sz="6517">
                <a:solidFill>
                  <a:srgbClr val="303030"/>
                </a:solidFill>
                <a:latin typeface="Codec Pro Bold"/>
                <a:ea typeface="Codec Pro Bold"/>
                <a:cs typeface="Codec Pro Bold"/>
                <a:sym typeface="Codec Pro Bold"/>
              </a:rPr>
              <a:t>Conclusion</a:t>
            </a:r>
          </a:p>
        </p:txBody>
      </p:sp>
      <p:sp>
        <p:nvSpPr>
          <p:cNvPr name="TextBox 10" id="10"/>
          <p:cNvSpPr txBox="true"/>
          <p:nvPr/>
        </p:nvSpPr>
        <p:spPr>
          <a:xfrm rot="0">
            <a:off x="892547" y="4699639"/>
            <a:ext cx="16230569" cy="4477626"/>
          </a:xfrm>
          <a:prstGeom prst="rect">
            <a:avLst/>
          </a:prstGeom>
        </p:spPr>
        <p:txBody>
          <a:bodyPr anchor="t" rtlCol="false" tIns="0" lIns="0" bIns="0" rIns="0">
            <a:spAutoFit/>
          </a:bodyPr>
          <a:lstStyle/>
          <a:p>
            <a:pPr algn="ctr">
              <a:lnSpc>
                <a:spcPts val="3214"/>
              </a:lnSpc>
            </a:pPr>
          </a:p>
          <a:p>
            <a:pPr algn="ctr">
              <a:lnSpc>
                <a:spcPts val="3214"/>
              </a:lnSpc>
            </a:pPr>
            <a:r>
              <a:rPr lang="en-US" sz="3247">
                <a:solidFill>
                  <a:srgbClr val="303030"/>
                </a:solidFill>
                <a:latin typeface="Codec Pro"/>
                <a:ea typeface="Codec Pro"/>
                <a:cs typeface="Codec Pro"/>
                <a:sym typeface="Codec Pro"/>
              </a:rPr>
              <a:t>Synthèse du Projet</a:t>
            </a:r>
          </a:p>
          <a:p>
            <a:pPr algn="ctr">
              <a:lnSpc>
                <a:spcPts val="3214"/>
              </a:lnSpc>
            </a:pPr>
            <a:r>
              <a:rPr lang="en-US" sz="3247">
                <a:solidFill>
                  <a:srgbClr val="303030"/>
                </a:solidFill>
                <a:latin typeface="Codec Pro"/>
                <a:ea typeface="Codec Pro"/>
                <a:cs typeface="Codec Pro"/>
                <a:sym typeface="Codec Pro"/>
              </a:rPr>
              <a:t>Nous avons développé Makla, une application de suivi nutritionnel intelligente, basée sur une architecture microservices moderne combinant expertise nutritionnelle et intelligence artificielle.</a:t>
            </a:r>
          </a:p>
          <a:p>
            <a:pPr algn="ctr">
              <a:lnSpc>
                <a:spcPts val="3214"/>
              </a:lnSpc>
            </a:pPr>
            <a:r>
              <a:rPr lang="en-US" sz="3247">
                <a:solidFill>
                  <a:srgbClr val="303030"/>
                </a:solidFill>
                <a:latin typeface="Codec Pro"/>
                <a:ea typeface="Codec Pro"/>
                <a:cs typeface="Codec Pro"/>
                <a:sym typeface="Codec Pro"/>
              </a:rPr>
              <a:t>Points Clés</a:t>
            </a:r>
          </a:p>
          <a:p>
            <a:pPr algn="ctr">
              <a:lnSpc>
                <a:spcPts val="3214"/>
              </a:lnSpc>
            </a:pPr>
            <a:r>
              <a:rPr lang="en-US" sz="3247">
                <a:solidFill>
                  <a:srgbClr val="303030"/>
                </a:solidFill>
                <a:latin typeface="Codec Pro"/>
                <a:ea typeface="Codec Pro"/>
                <a:cs typeface="Codec Pro"/>
                <a:sym typeface="Codec Pro"/>
              </a:rPr>
              <a:t>• Architecture robuste : 9 microse</a:t>
            </a:r>
            <a:r>
              <a:rPr lang="en-US" sz="3247">
                <a:solidFill>
                  <a:srgbClr val="303030"/>
                </a:solidFill>
                <a:latin typeface="Codec Pro"/>
                <a:ea typeface="Codec Pro"/>
                <a:cs typeface="Codec Pro"/>
                <a:sym typeface="Codec Pro"/>
              </a:rPr>
              <a:t>r</a:t>
            </a:r>
            <a:r>
              <a:rPr lang="en-US" sz="3247">
                <a:solidFill>
                  <a:srgbClr val="303030"/>
                </a:solidFill>
                <a:latin typeface="Codec Pro"/>
                <a:ea typeface="Codec Pro"/>
                <a:cs typeface="Codec Pro"/>
                <a:sym typeface="Codec Pro"/>
              </a:rPr>
              <a:t>vic</a:t>
            </a:r>
            <a:r>
              <a:rPr lang="en-US" sz="3247">
                <a:solidFill>
                  <a:srgbClr val="303030"/>
                </a:solidFill>
                <a:latin typeface="Codec Pro"/>
                <a:ea typeface="Codec Pro"/>
                <a:cs typeface="Codec Pro"/>
                <a:sym typeface="Codec Pro"/>
              </a:rPr>
              <a:t>e</a:t>
            </a:r>
            <a:r>
              <a:rPr lang="en-US" sz="3247">
                <a:solidFill>
                  <a:srgbClr val="303030"/>
                </a:solidFill>
                <a:latin typeface="Codec Pro"/>
                <a:ea typeface="Codec Pro"/>
                <a:cs typeface="Codec Pro"/>
                <a:sym typeface="Codec Pro"/>
              </a:rPr>
              <a:t>s</a:t>
            </a:r>
            <a:r>
              <a:rPr lang="en-US" sz="3247">
                <a:solidFill>
                  <a:srgbClr val="303030"/>
                </a:solidFill>
                <a:latin typeface="Codec Pro"/>
                <a:ea typeface="Codec Pro"/>
                <a:cs typeface="Codec Pro"/>
                <a:sym typeface="Codec Pro"/>
              </a:rPr>
              <a:t> </a:t>
            </a:r>
            <a:r>
              <a:rPr lang="en-US" sz="3247">
                <a:solidFill>
                  <a:srgbClr val="303030"/>
                </a:solidFill>
                <a:latin typeface="Codec Pro"/>
                <a:ea typeface="Codec Pro"/>
                <a:cs typeface="Codec Pro"/>
                <a:sym typeface="Codec Pro"/>
              </a:rPr>
              <a:t>S</a:t>
            </a:r>
            <a:r>
              <a:rPr lang="en-US" sz="3247">
                <a:solidFill>
                  <a:srgbClr val="303030"/>
                </a:solidFill>
                <a:latin typeface="Codec Pro"/>
                <a:ea typeface="Codec Pro"/>
                <a:cs typeface="Codec Pro"/>
                <a:sym typeface="Codec Pro"/>
              </a:rPr>
              <a:t>p</a:t>
            </a:r>
            <a:r>
              <a:rPr lang="en-US" sz="3247">
                <a:solidFill>
                  <a:srgbClr val="303030"/>
                </a:solidFill>
                <a:latin typeface="Codec Pro"/>
                <a:ea typeface="Codec Pro"/>
                <a:cs typeface="Codec Pro"/>
                <a:sym typeface="Codec Pro"/>
              </a:rPr>
              <a:t>ring</a:t>
            </a:r>
            <a:r>
              <a:rPr lang="en-US" sz="3247">
                <a:solidFill>
                  <a:srgbClr val="303030"/>
                </a:solidFill>
                <a:latin typeface="Codec Pro"/>
                <a:ea typeface="Codec Pro"/>
                <a:cs typeface="Codec Pro"/>
                <a:sym typeface="Codec Pro"/>
              </a:rPr>
              <a:t> </a:t>
            </a:r>
            <a:r>
              <a:rPr lang="en-US" sz="3247">
                <a:solidFill>
                  <a:srgbClr val="303030"/>
                </a:solidFill>
                <a:latin typeface="Codec Pro"/>
                <a:ea typeface="Codec Pro"/>
                <a:cs typeface="Codec Pro"/>
                <a:sym typeface="Codec Pro"/>
              </a:rPr>
              <a:t>B</a:t>
            </a:r>
            <a:r>
              <a:rPr lang="en-US" sz="3247">
                <a:solidFill>
                  <a:srgbClr val="303030"/>
                </a:solidFill>
                <a:latin typeface="Codec Pro"/>
                <a:ea typeface="Codec Pro"/>
                <a:cs typeface="Codec Pro"/>
                <a:sym typeface="Codec Pro"/>
              </a:rPr>
              <a:t>oot a</a:t>
            </a:r>
            <a:r>
              <a:rPr lang="en-US" sz="3247">
                <a:solidFill>
                  <a:srgbClr val="303030"/>
                </a:solidFill>
                <a:latin typeface="Codec Pro"/>
                <a:ea typeface="Codec Pro"/>
                <a:cs typeface="Codec Pro"/>
                <a:sym typeface="Codec Pro"/>
              </a:rPr>
              <a:t>v</a:t>
            </a:r>
            <a:r>
              <a:rPr lang="en-US" sz="3247">
                <a:solidFill>
                  <a:srgbClr val="303030"/>
                </a:solidFill>
                <a:latin typeface="Codec Pro"/>
                <a:ea typeface="Codec Pro"/>
                <a:cs typeface="Codec Pro"/>
                <a:sym typeface="Codec Pro"/>
              </a:rPr>
              <a:t>e</a:t>
            </a:r>
            <a:r>
              <a:rPr lang="en-US" sz="3247">
                <a:solidFill>
                  <a:srgbClr val="303030"/>
                </a:solidFill>
                <a:latin typeface="Codec Pro"/>
                <a:ea typeface="Codec Pro"/>
                <a:cs typeface="Codec Pro"/>
                <a:sym typeface="Codec Pro"/>
              </a:rPr>
              <a:t>c API Ga</a:t>
            </a:r>
            <a:r>
              <a:rPr lang="en-US" sz="3247">
                <a:solidFill>
                  <a:srgbClr val="303030"/>
                </a:solidFill>
                <a:latin typeface="Codec Pro"/>
                <a:ea typeface="Codec Pro"/>
                <a:cs typeface="Codec Pro"/>
                <a:sym typeface="Codec Pro"/>
              </a:rPr>
              <a:t>t</a:t>
            </a:r>
            <a:r>
              <a:rPr lang="en-US" sz="3247">
                <a:solidFill>
                  <a:srgbClr val="303030"/>
                </a:solidFill>
                <a:latin typeface="Codec Pro"/>
                <a:ea typeface="Codec Pro"/>
                <a:cs typeface="Codec Pro"/>
                <a:sym typeface="Codec Pro"/>
              </a:rPr>
              <a:t>eway</a:t>
            </a:r>
          </a:p>
          <a:p>
            <a:pPr algn="ctr">
              <a:lnSpc>
                <a:spcPts val="3214"/>
              </a:lnSpc>
            </a:pPr>
            <a:r>
              <a:rPr lang="en-US" sz="3247">
                <a:solidFill>
                  <a:srgbClr val="303030"/>
                </a:solidFill>
                <a:latin typeface="Codec Pro"/>
                <a:ea typeface="Codec Pro"/>
                <a:cs typeface="Codec Pro"/>
                <a:sym typeface="Codec Pro"/>
              </a:rPr>
              <a:t>• I</a:t>
            </a:r>
            <a:r>
              <a:rPr lang="en-US" sz="3247">
                <a:solidFill>
                  <a:srgbClr val="303030"/>
                </a:solidFill>
                <a:latin typeface="Codec Pro"/>
                <a:ea typeface="Codec Pro"/>
                <a:cs typeface="Codec Pro"/>
                <a:sym typeface="Codec Pro"/>
              </a:rPr>
              <a:t>n</a:t>
            </a:r>
            <a:r>
              <a:rPr lang="en-US" sz="3247">
                <a:solidFill>
                  <a:srgbClr val="303030"/>
                </a:solidFill>
                <a:latin typeface="Codec Pro"/>
                <a:ea typeface="Codec Pro"/>
                <a:cs typeface="Codec Pro"/>
                <a:sym typeface="Codec Pro"/>
              </a:rPr>
              <a:t>t</a:t>
            </a:r>
            <a:r>
              <a:rPr lang="en-US" sz="3247">
                <a:solidFill>
                  <a:srgbClr val="303030"/>
                </a:solidFill>
                <a:latin typeface="Codec Pro"/>
                <a:ea typeface="Codec Pro"/>
                <a:cs typeface="Codec Pro"/>
                <a:sym typeface="Codec Pro"/>
              </a:rPr>
              <a:t>e</a:t>
            </a:r>
            <a:r>
              <a:rPr lang="en-US" sz="3247">
                <a:solidFill>
                  <a:srgbClr val="303030"/>
                </a:solidFill>
                <a:latin typeface="Codec Pro"/>
                <a:ea typeface="Codec Pro"/>
                <a:cs typeface="Codec Pro"/>
                <a:sym typeface="Codec Pro"/>
              </a:rPr>
              <a:t>rfa</a:t>
            </a:r>
            <a:r>
              <a:rPr lang="en-US" sz="3247">
                <a:solidFill>
                  <a:srgbClr val="303030"/>
                </a:solidFill>
                <a:latin typeface="Codec Pro"/>
                <a:ea typeface="Codec Pro"/>
                <a:cs typeface="Codec Pro"/>
                <a:sym typeface="Codec Pro"/>
              </a:rPr>
              <a:t>c</a:t>
            </a:r>
            <a:r>
              <a:rPr lang="en-US" sz="3247">
                <a:solidFill>
                  <a:srgbClr val="303030"/>
                </a:solidFill>
                <a:latin typeface="Codec Pro"/>
                <a:ea typeface="Codec Pro"/>
                <a:cs typeface="Codec Pro"/>
                <a:sym typeface="Codec Pro"/>
              </a:rPr>
              <a:t>e utilisa</a:t>
            </a:r>
            <a:r>
              <a:rPr lang="en-US" sz="3247">
                <a:solidFill>
                  <a:srgbClr val="303030"/>
                </a:solidFill>
                <a:latin typeface="Codec Pro"/>
                <a:ea typeface="Codec Pro"/>
                <a:cs typeface="Codec Pro"/>
                <a:sym typeface="Codec Pro"/>
              </a:rPr>
              <a:t>te</a:t>
            </a:r>
            <a:r>
              <a:rPr lang="en-US" sz="3247">
                <a:solidFill>
                  <a:srgbClr val="303030"/>
                </a:solidFill>
                <a:latin typeface="Codec Pro"/>
                <a:ea typeface="Codec Pro"/>
                <a:cs typeface="Codec Pro"/>
                <a:sym typeface="Codec Pro"/>
              </a:rPr>
              <a:t>ur : Ang</a:t>
            </a:r>
            <a:r>
              <a:rPr lang="en-US" sz="3247">
                <a:solidFill>
                  <a:srgbClr val="303030"/>
                </a:solidFill>
                <a:latin typeface="Codec Pro"/>
                <a:ea typeface="Codec Pro"/>
                <a:cs typeface="Codec Pro"/>
                <a:sym typeface="Codec Pro"/>
              </a:rPr>
              <a:t>u</a:t>
            </a:r>
            <a:r>
              <a:rPr lang="en-US" sz="3247">
                <a:solidFill>
                  <a:srgbClr val="303030"/>
                </a:solidFill>
                <a:latin typeface="Codec Pro"/>
                <a:ea typeface="Codec Pro"/>
                <a:cs typeface="Codec Pro"/>
                <a:sym typeface="Codec Pro"/>
              </a:rPr>
              <a:t>la</a:t>
            </a:r>
            <a:r>
              <a:rPr lang="en-US" sz="3247">
                <a:solidFill>
                  <a:srgbClr val="303030"/>
                </a:solidFill>
                <a:latin typeface="Codec Pro"/>
                <a:ea typeface="Codec Pro"/>
                <a:cs typeface="Codec Pro"/>
                <a:sym typeface="Codec Pro"/>
              </a:rPr>
              <a:t>r a</a:t>
            </a:r>
            <a:r>
              <a:rPr lang="en-US" sz="3247">
                <a:solidFill>
                  <a:srgbClr val="303030"/>
                </a:solidFill>
                <a:latin typeface="Codec Pro"/>
                <a:ea typeface="Codec Pro"/>
                <a:cs typeface="Codec Pro"/>
                <a:sym typeface="Codec Pro"/>
              </a:rPr>
              <a:t>vec </a:t>
            </a:r>
            <a:r>
              <a:rPr lang="en-US" sz="3247">
                <a:solidFill>
                  <a:srgbClr val="303030"/>
                </a:solidFill>
                <a:latin typeface="Codec Pro"/>
                <a:ea typeface="Codec Pro"/>
                <a:cs typeface="Codec Pro"/>
                <a:sym typeface="Codec Pro"/>
              </a:rPr>
              <a:t>d</a:t>
            </a:r>
            <a:r>
              <a:rPr lang="en-US" sz="3247">
                <a:solidFill>
                  <a:srgbClr val="303030"/>
                </a:solidFill>
                <a:latin typeface="Codec Pro"/>
                <a:ea typeface="Codec Pro"/>
                <a:cs typeface="Codec Pro"/>
                <a:sym typeface="Codec Pro"/>
              </a:rPr>
              <a:t>e</a:t>
            </a:r>
            <a:r>
              <a:rPr lang="en-US" sz="3247">
                <a:solidFill>
                  <a:srgbClr val="303030"/>
                </a:solidFill>
                <a:latin typeface="Codec Pro"/>
                <a:ea typeface="Codec Pro"/>
                <a:cs typeface="Codec Pro"/>
                <a:sym typeface="Codec Pro"/>
              </a:rPr>
              <a:t>sig</a:t>
            </a:r>
            <a:r>
              <a:rPr lang="en-US" sz="3247">
                <a:solidFill>
                  <a:srgbClr val="303030"/>
                </a:solidFill>
                <a:latin typeface="Codec Pro"/>
                <a:ea typeface="Codec Pro"/>
                <a:cs typeface="Codec Pro"/>
                <a:sym typeface="Codec Pro"/>
              </a:rPr>
              <a:t>n</a:t>
            </a:r>
            <a:r>
              <a:rPr lang="en-US" sz="3247">
                <a:solidFill>
                  <a:srgbClr val="303030"/>
                </a:solidFill>
                <a:latin typeface="Codec Pro"/>
                <a:ea typeface="Codec Pro"/>
                <a:cs typeface="Codec Pro"/>
                <a:sym typeface="Codec Pro"/>
              </a:rPr>
              <a:t> </a:t>
            </a:r>
            <a:r>
              <a:rPr lang="en-US" sz="3247">
                <a:solidFill>
                  <a:srgbClr val="303030"/>
                </a:solidFill>
                <a:latin typeface="Codec Pro"/>
                <a:ea typeface="Codec Pro"/>
                <a:cs typeface="Codec Pro"/>
                <a:sym typeface="Codec Pro"/>
              </a:rPr>
              <a:t>r</a:t>
            </a:r>
            <a:r>
              <a:rPr lang="en-US" sz="3247">
                <a:solidFill>
                  <a:srgbClr val="303030"/>
                </a:solidFill>
                <a:latin typeface="Codec Pro"/>
                <a:ea typeface="Codec Pro"/>
                <a:cs typeface="Codec Pro"/>
                <a:sym typeface="Codec Pro"/>
              </a:rPr>
              <a:t>e</a:t>
            </a:r>
            <a:r>
              <a:rPr lang="en-US" sz="3247">
                <a:solidFill>
                  <a:srgbClr val="303030"/>
                </a:solidFill>
                <a:latin typeface="Codec Pro"/>
                <a:ea typeface="Codec Pro"/>
                <a:cs typeface="Codec Pro"/>
                <a:sym typeface="Codec Pro"/>
              </a:rPr>
              <a:t>spons</a:t>
            </a:r>
            <a:r>
              <a:rPr lang="en-US" sz="3247">
                <a:solidFill>
                  <a:srgbClr val="303030"/>
                </a:solidFill>
                <a:latin typeface="Codec Pro"/>
                <a:ea typeface="Codec Pro"/>
                <a:cs typeface="Codec Pro"/>
                <a:sym typeface="Codec Pro"/>
              </a:rPr>
              <a:t>i</a:t>
            </a:r>
            <a:r>
              <a:rPr lang="en-US" sz="3247">
                <a:solidFill>
                  <a:srgbClr val="303030"/>
                </a:solidFill>
                <a:latin typeface="Codec Pro"/>
                <a:ea typeface="Codec Pro"/>
                <a:cs typeface="Codec Pro"/>
                <a:sym typeface="Codec Pro"/>
              </a:rPr>
              <a:t>ve</a:t>
            </a:r>
            <a:r>
              <a:rPr lang="en-US" sz="3247">
                <a:solidFill>
                  <a:srgbClr val="303030"/>
                </a:solidFill>
                <a:latin typeface="Codec Pro"/>
                <a:ea typeface="Codec Pro"/>
                <a:cs typeface="Codec Pro"/>
                <a:sym typeface="Codec Pro"/>
              </a:rPr>
              <a:t> e</a:t>
            </a:r>
            <a:r>
              <a:rPr lang="en-US" sz="3247">
                <a:solidFill>
                  <a:srgbClr val="303030"/>
                </a:solidFill>
                <a:latin typeface="Codec Pro"/>
                <a:ea typeface="Codec Pro"/>
                <a:cs typeface="Codec Pro"/>
                <a:sym typeface="Codec Pro"/>
              </a:rPr>
              <a:t>t</a:t>
            </a:r>
            <a:r>
              <a:rPr lang="en-US" sz="3247">
                <a:solidFill>
                  <a:srgbClr val="303030"/>
                </a:solidFill>
                <a:latin typeface="Codec Pro"/>
                <a:ea typeface="Codec Pro"/>
                <a:cs typeface="Codec Pro"/>
                <a:sym typeface="Codec Pro"/>
              </a:rPr>
              <a:t> </a:t>
            </a:r>
            <a:r>
              <a:rPr lang="en-US" sz="3247">
                <a:solidFill>
                  <a:srgbClr val="303030"/>
                </a:solidFill>
                <a:latin typeface="Codec Pro"/>
                <a:ea typeface="Codec Pro"/>
                <a:cs typeface="Codec Pro"/>
                <a:sym typeface="Codec Pro"/>
              </a:rPr>
              <a:t>n</a:t>
            </a:r>
            <a:r>
              <a:rPr lang="en-US" sz="3247">
                <a:solidFill>
                  <a:srgbClr val="303030"/>
                </a:solidFill>
                <a:latin typeface="Codec Pro"/>
                <a:ea typeface="Codec Pro"/>
                <a:cs typeface="Codec Pro"/>
                <a:sym typeface="Codec Pro"/>
              </a:rPr>
              <a:t>o</a:t>
            </a:r>
            <a:r>
              <a:rPr lang="en-US" sz="3247">
                <a:solidFill>
                  <a:srgbClr val="303030"/>
                </a:solidFill>
                <a:latin typeface="Codec Pro"/>
                <a:ea typeface="Codec Pro"/>
                <a:cs typeface="Codec Pro"/>
                <a:sym typeface="Codec Pro"/>
              </a:rPr>
              <a:t>t</a:t>
            </a:r>
            <a:r>
              <a:rPr lang="en-US" sz="3247">
                <a:solidFill>
                  <a:srgbClr val="303030"/>
                </a:solidFill>
                <a:latin typeface="Codec Pro"/>
                <a:ea typeface="Codec Pro"/>
                <a:cs typeface="Codec Pro"/>
                <a:sym typeface="Codec Pro"/>
              </a:rPr>
              <a:t>i</a:t>
            </a:r>
            <a:r>
              <a:rPr lang="en-US" sz="3247">
                <a:solidFill>
                  <a:srgbClr val="303030"/>
                </a:solidFill>
                <a:latin typeface="Codec Pro"/>
                <a:ea typeface="Codec Pro"/>
                <a:cs typeface="Codec Pro"/>
                <a:sym typeface="Codec Pro"/>
              </a:rPr>
              <a:t>ficati</a:t>
            </a:r>
            <a:r>
              <a:rPr lang="en-US" sz="3247">
                <a:solidFill>
                  <a:srgbClr val="303030"/>
                </a:solidFill>
                <a:latin typeface="Codec Pro"/>
                <a:ea typeface="Codec Pro"/>
                <a:cs typeface="Codec Pro"/>
                <a:sym typeface="Codec Pro"/>
              </a:rPr>
              <a:t>o</a:t>
            </a:r>
            <a:r>
              <a:rPr lang="en-US" sz="3247">
                <a:solidFill>
                  <a:srgbClr val="303030"/>
                </a:solidFill>
                <a:latin typeface="Codec Pro"/>
                <a:ea typeface="Codec Pro"/>
                <a:cs typeface="Codec Pro"/>
                <a:sym typeface="Codec Pro"/>
              </a:rPr>
              <a:t>ns</a:t>
            </a:r>
            <a:r>
              <a:rPr lang="en-US" sz="3247">
                <a:solidFill>
                  <a:srgbClr val="303030"/>
                </a:solidFill>
                <a:latin typeface="Codec Pro"/>
                <a:ea typeface="Codec Pro"/>
                <a:cs typeface="Codec Pro"/>
                <a:sym typeface="Codec Pro"/>
              </a:rPr>
              <a:t> temp</a:t>
            </a:r>
            <a:r>
              <a:rPr lang="en-US" sz="3247">
                <a:solidFill>
                  <a:srgbClr val="303030"/>
                </a:solidFill>
                <a:latin typeface="Codec Pro"/>
                <a:ea typeface="Codec Pro"/>
                <a:cs typeface="Codec Pro"/>
                <a:sym typeface="Codec Pro"/>
              </a:rPr>
              <a:t>s </a:t>
            </a:r>
            <a:r>
              <a:rPr lang="en-US" sz="3247">
                <a:solidFill>
                  <a:srgbClr val="303030"/>
                </a:solidFill>
                <a:latin typeface="Codec Pro"/>
                <a:ea typeface="Codec Pro"/>
                <a:cs typeface="Codec Pro"/>
                <a:sym typeface="Codec Pro"/>
              </a:rPr>
              <a:t>r</a:t>
            </a:r>
            <a:r>
              <a:rPr lang="en-US" sz="3247">
                <a:solidFill>
                  <a:srgbClr val="303030"/>
                </a:solidFill>
                <a:latin typeface="Codec Pro"/>
                <a:ea typeface="Codec Pro"/>
                <a:cs typeface="Codec Pro"/>
                <a:sym typeface="Codec Pro"/>
              </a:rPr>
              <a:t>éel</a:t>
            </a:r>
          </a:p>
          <a:p>
            <a:pPr algn="ctr">
              <a:lnSpc>
                <a:spcPts val="3214"/>
              </a:lnSpc>
            </a:pPr>
            <a:r>
              <a:rPr lang="en-US" sz="3247">
                <a:solidFill>
                  <a:srgbClr val="303030"/>
                </a:solidFill>
                <a:latin typeface="Codec Pro"/>
                <a:ea typeface="Codec Pro"/>
                <a:cs typeface="Codec Pro"/>
                <a:sym typeface="Codec Pro"/>
              </a:rPr>
              <a:t>• Intell</a:t>
            </a:r>
            <a:r>
              <a:rPr lang="en-US" sz="3247">
                <a:solidFill>
                  <a:srgbClr val="303030"/>
                </a:solidFill>
                <a:latin typeface="Codec Pro"/>
                <a:ea typeface="Codec Pro"/>
                <a:cs typeface="Codec Pro"/>
                <a:sym typeface="Codec Pro"/>
              </a:rPr>
              <a:t>i</a:t>
            </a:r>
            <a:r>
              <a:rPr lang="en-US" sz="3247">
                <a:solidFill>
                  <a:srgbClr val="303030"/>
                </a:solidFill>
                <a:latin typeface="Codec Pro"/>
                <a:ea typeface="Codec Pro"/>
                <a:cs typeface="Codec Pro"/>
                <a:sym typeface="Codec Pro"/>
              </a:rPr>
              <a:t>ge</a:t>
            </a:r>
            <a:r>
              <a:rPr lang="en-US" sz="3247">
                <a:solidFill>
                  <a:srgbClr val="303030"/>
                </a:solidFill>
                <a:latin typeface="Codec Pro"/>
                <a:ea typeface="Codec Pro"/>
                <a:cs typeface="Codec Pro"/>
                <a:sym typeface="Codec Pro"/>
              </a:rPr>
              <a:t>nc</a:t>
            </a:r>
            <a:r>
              <a:rPr lang="en-US" sz="3247">
                <a:solidFill>
                  <a:srgbClr val="303030"/>
                </a:solidFill>
                <a:latin typeface="Codec Pro"/>
                <a:ea typeface="Codec Pro"/>
                <a:cs typeface="Codec Pro"/>
                <a:sym typeface="Codec Pro"/>
              </a:rPr>
              <a:t>e </a:t>
            </a:r>
            <a:r>
              <a:rPr lang="en-US" sz="3247">
                <a:solidFill>
                  <a:srgbClr val="303030"/>
                </a:solidFill>
                <a:latin typeface="Codec Pro"/>
                <a:ea typeface="Codec Pro"/>
                <a:cs typeface="Codec Pro"/>
                <a:sym typeface="Codec Pro"/>
              </a:rPr>
              <a:t>int</a:t>
            </a:r>
            <a:r>
              <a:rPr lang="en-US" sz="3247">
                <a:solidFill>
                  <a:srgbClr val="303030"/>
                </a:solidFill>
                <a:latin typeface="Codec Pro"/>
                <a:ea typeface="Codec Pro"/>
                <a:cs typeface="Codec Pro"/>
                <a:sym typeface="Codec Pro"/>
              </a:rPr>
              <a:t>ég</a:t>
            </a:r>
            <a:r>
              <a:rPr lang="en-US" sz="3247">
                <a:solidFill>
                  <a:srgbClr val="303030"/>
                </a:solidFill>
                <a:latin typeface="Codec Pro"/>
                <a:ea typeface="Codec Pro"/>
                <a:cs typeface="Codec Pro"/>
                <a:sym typeface="Codec Pro"/>
              </a:rPr>
              <a:t>r</a:t>
            </a:r>
            <a:r>
              <a:rPr lang="en-US" sz="3247">
                <a:solidFill>
                  <a:srgbClr val="303030"/>
                </a:solidFill>
                <a:latin typeface="Codec Pro"/>
                <a:ea typeface="Codec Pro"/>
                <a:cs typeface="Codec Pro"/>
                <a:sym typeface="Codec Pro"/>
              </a:rPr>
              <a:t>é</a:t>
            </a:r>
            <a:r>
              <a:rPr lang="en-US" sz="3247">
                <a:solidFill>
                  <a:srgbClr val="303030"/>
                </a:solidFill>
                <a:latin typeface="Codec Pro"/>
                <a:ea typeface="Codec Pro"/>
                <a:cs typeface="Codec Pro"/>
                <a:sym typeface="Codec Pro"/>
              </a:rPr>
              <a:t>e</a:t>
            </a:r>
            <a:r>
              <a:rPr lang="en-US" sz="3247">
                <a:solidFill>
                  <a:srgbClr val="303030"/>
                </a:solidFill>
                <a:latin typeface="Codec Pro"/>
                <a:ea typeface="Codec Pro"/>
                <a:cs typeface="Codec Pro"/>
                <a:sym typeface="Codec Pro"/>
              </a:rPr>
              <a:t> :</a:t>
            </a:r>
            <a:r>
              <a:rPr lang="en-US" sz="3247">
                <a:solidFill>
                  <a:srgbClr val="303030"/>
                </a:solidFill>
                <a:latin typeface="Codec Pro"/>
                <a:ea typeface="Codec Pro"/>
                <a:cs typeface="Codec Pro"/>
                <a:sym typeface="Codec Pro"/>
              </a:rPr>
              <a:t> </a:t>
            </a:r>
            <a:r>
              <a:rPr lang="en-US" sz="3247">
                <a:solidFill>
                  <a:srgbClr val="303030"/>
                </a:solidFill>
                <a:latin typeface="Codec Pro"/>
                <a:ea typeface="Codec Pro"/>
                <a:cs typeface="Codec Pro"/>
                <a:sym typeface="Codec Pro"/>
              </a:rPr>
              <a:t>S</a:t>
            </a:r>
            <a:r>
              <a:rPr lang="en-US" sz="3247">
                <a:solidFill>
                  <a:srgbClr val="303030"/>
                </a:solidFill>
                <a:latin typeface="Codec Pro"/>
                <a:ea typeface="Codec Pro"/>
                <a:cs typeface="Codec Pro"/>
                <a:sym typeface="Codec Pro"/>
              </a:rPr>
              <a:t>er</a:t>
            </a:r>
            <a:r>
              <a:rPr lang="en-US" sz="3247">
                <a:solidFill>
                  <a:srgbClr val="303030"/>
                </a:solidFill>
                <a:latin typeface="Codec Pro"/>
                <a:ea typeface="Codec Pro"/>
                <a:cs typeface="Codec Pro"/>
                <a:sym typeface="Codec Pro"/>
              </a:rPr>
              <a:t>vic</a:t>
            </a:r>
            <a:r>
              <a:rPr lang="en-US" sz="3247">
                <a:solidFill>
                  <a:srgbClr val="303030"/>
                </a:solidFill>
                <a:latin typeface="Codec Pro"/>
                <a:ea typeface="Codec Pro"/>
                <a:cs typeface="Codec Pro"/>
                <a:sym typeface="Codec Pro"/>
              </a:rPr>
              <a:t>e </a:t>
            </a:r>
            <a:r>
              <a:rPr lang="en-US" sz="3247">
                <a:solidFill>
                  <a:srgbClr val="303030"/>
                </a:solidFill>
                <a:latin typeface="Codec Pro"/>
                <a:ea typeface="Codec Pro"/>
                <a:cs typeface="Codec Pro"/>
                <a:sym typeface="Codec Pro"/>
              </a:rPr>
              <a:t>IA</a:t>
            </a:r>
            <a:r>
              <a:rPr lang="en-US" sz="3247">
                <a:solidFill>
                  <a:srgbClr val="303030"/>
                </a:solidFill>
                <a:latin typeface="Codec Pro"/>
                <a:ea typeface="Codec Pro"/>
                <a:cs typeface="Codec Pro"/>
                <a:sym typeface="Codec Pro"/>
              </a:rPr>
              <a:t> a</a:t>
            </a:r>
            <a:r>
              <a:rPr lang="en-US" sz="3247">
                <a:solidFill>
                  <a:srgbClr val="303030"/>
                </a:solidFill>
                <a:latin typeface="Codec Pro"/>
                <a:ea typeface="Codec Pro"/>
                <a:cs typeface="Codec Pro"/>
                <a:sym typeface="Codec Pro"/>
              </a:rPr>
              <a:t>vec RAG, LLM et analyse d'images</a:t>
            </a:r>
          </a:p>
          <a:p>
            <a:pPr algn="ctr">
              <a:lnSpc>
                <a:spcPts val="3214"/>
              </a:lnSpc>
            </a:pPr>
            <a:r>
              <a:rPr lang="en-US" sz="3247">
                <a:solidFill>
                  <a:srgbClr val="303030"/>
                </a:solidFill>
                <a:latin typeface="Codec Pro"/>
                <a:ea typeface="Codec Pro"/>
                <a:cs typeface="Codec Pro"/>
                <a:sym typeface="Codec Pro"/>
              </a:rPr>
              <a:t>• Communication efficace : REST synchrone et WebSocket pour notifications</a:t>
            </a:r>
          </a:p>
          <a:p>
            <a:pPr algn="ctr" marL="0" indent="0" lvl="0">
              <a:lnSpc>
                <a:spcPts val="3214"/>
              </a:lnSpc>
            </a:pPr>
          </a:p>
        </p:txBody>
      </p:sp>
      <p:grpSp>
        <p:nvGrpSpPr>
          <p:cNvPr name="Group 11" id="11"/>
          <p:cNvGrpSpPr/>
          <p:nvPr/>
        </p:nvGrpSpPr>
        <p:grpSpPr>
          <a:xfrm rot="0">
            <a:off x="1028700" y="2407428"/>
            <a:ext cx="16230569" cy="2168386"/>
            <a:chOff x="0" y="0"/>
            <a:chExt cx="2514540" cy="335940"/>
          </a:xfrm>
        </p:grpSpPr>
        <p:sp>
          <p:nvSpPr>
            <p:cNvPr name="Freeform 12" id="12"/>
            <p:cNvSpPr/>
            <p:nvPr/>
          </p:nvSpPr>
          <p:spPr>
            <a:xfrm flipH="false" flipV="false" rot="0">
              <a:off x="0" y="0"/>
              <a:ext cx="2514540" cy="335940"/>
            </a:xfrm>
            <a:custGeom>
              <a:avLst/>
              <a:gdLst/>
              <a:ahLst/>
              <a:cxnLst/>
              <a:rect r="r" b="b" t="t" l="l"/>
              <a:pathLst>
                <a:path h="335940" w="2514540">
                  <a:moveTo>
                    <a:pt x="0" y="0"/>
                  </a:moveTo>
                  <a:lnTo>
                    <a:pt x="2514540" y="0"/>
                  </a:lnTo>
                  <a:lnTo>
                    <a:pt x="2514540" y="335940"/>
                  </a:lnTo>
                  <a:lnTo>
                    <a:pt x="0" y="335940"/>
                  </a:lnTo>
                  <a:close/>
                </a:path>
              </a:pathLst>
            </a:custGeom>
            <a:blipFill>
              <a:blip r:embed="rId3"/>
              <a:stretch>
                <a:fillRect l="0" t="-280769" r="0" b="-117924"/>
              </a:stretch>
            </a:blipFill>
          </p:spPr>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AutoShape 3" id="3"/>
          <p:cNvSpPr/>
          <p:nvPr/>
        </p:nvSpPr>
        <p:spPr>
          <a:xfrm>
            <a:off x="1028731" y="6337208"/>
            <a:ext cx="16230569" cy="0"/>
          </a:xfrm>
          <a:prstGeom prst="line">
            <a:avLst/>
          </a:prstGeom>
          <a:ln cap="flat" w="28575">
            <a:solidFill>
              <a:srgbClr val="000000"/>
            </a:solidFill>
            <a:prstDash val="solid"/>
            <a:headEnd type="none" len="sm" w="sm"/>
            <a:tailEnd type="none" len="sm" w="sm"/>
          </a:ln>
        </p:spPr>
      </p:sp>
      <p:sp>
        <p:nvSpPr>
          <p:cNvPr name="TextBox 4" id="4"/>
          <p:cNvSpPr txBox="true"/>
          <p:nvPr/>
        </p:nvSpPr>
        <p:spPr>
          <a:xfrm rot="0">
            <a:off x="1028700" y="3767578"/>
            <a:ext cx="12240363" cy="2534388"/>
          </a:xfrm>
          <a:prstGeom prst="rect">
            <a:avLst/>
          </a:prstGeom>
        </p:spPr>
        <p:txBody>
          <a:bodyPr anchor="t" rtlCol="false" tIns="0" lIns="0" bIns="0" rIns="0">
            <a:spAutoFit/>
          </a:bodyPr>
          <a:lstStyle/>
          <a:p>
            <a:pPr algn="l">
              <a:lnSpc>
                <a:spcPts val="9237"/>
              </a:lnSpc>
            </a:pPr>
            <a:r>
              <a:rPr lang="en-US" sz="9331" b="true">
                <a:solidFill>
                  <a:srgbClr val="303030"/>
                </a:solidFill>
                <a:latin typeface="Codec Pro Bold"/>
                <a:ea typeface="Codec Pro Bold"/>
                <a:cs typeface="Codec Pro Bold"/>
                <a:sym typeface="Codec Pro Bold"/>
              </a:rPr>
              <a:t>Merci</a:t>
            </a:r>
          </a:p>
          <a:p>
            <a:pPr algn="l" marL="0" indent="0" lvl="0">
              <a:lnSpc>
                <a:spcPts val="9237"/>
              </a:lnSpc>
            </a:pPr>
            <a:r>
              <a:rPr lang="en-US" b="true" sz="9331">
                <a:solidFill>
                  <a:srgbClr val="303030"/>
                </a:solidFill>
                <a:latin typeface="Codec Pro Bold"/>
                <a:ea typeface="Codec Pro Bold"/>
                <a:cs typeface="Codec Pro Bold"/>
                <a:sym typeface="Codec Pro Bold"/>
              </a:rPr>
              <a:t>pour votre attention</a:t>
            </a:r>
          </a:p>
        </p:txBody>
      </p:sp>
      <p:sp>
        <p:nvSpPr>
          <p:cNvPr name="Freeform 5" id="5"/>
          <p:cNvSpPr/>
          <p:nvPr/>
        </p:nvSpPr>
        <p:spPr>
          <a:xfrm flipH="false" flipV="false" rot="0">
            <a:off x="1055057" y="1028700"/>
            <a:ext cx="3090274" cy="672135"/>
          </a:xfrm>
          <a:custGeom>
            <a:avLst/>
            <a:gdLst/>
            <a:ahLst/>
            <a:cxnLst/>
            <a:rect r="r" b="b" t="t" l="l"/>
            <a:pathLst>
              <a:path h="672135" w="3090274">
                <a:moveTo>
                  <a:pt x="0" y="0"/>
                </a:moveTo>
                <a:lnTo>
                  <a:pt x="3090275" y="0"/>
                </a:lnTo>
                <a:lnTo>
                  <a:pt x="3090275" y="672135"/>
                </a:lnTo>
                <a:lnTo>
                  <a:pt x="0" y="672135"/>
                </a:lnTo>
                <a:lnTo>
                  <a:pt x="0" y="0"/>
                </a:lnTo>
                <a:close/>
              </a:path>
            </a:pathLst>
          </a:custGeom>
          <a:blipFill>
            <a:blip r:embed="rId3"/>
            <a:stretch>
              <a:fillRect l="0" t="-156" r="0" b="-156"/>
            </a:stretch>
          </a:blipFill>
        </p:spPr>
      </p:sp>
      <p:sp>
        <p:nvSpPr>
          <p:cNvPr name="TextBox 6" id="6"/>
          <p:cNvSpPr txBox="true"/>
          <p:nvPr/>
        </p:nvSpPr>
        <p:spPr>
          <a:xfrm rot="0">
            <a:off x="4728598" y="1417699"/>
            <a:ext cx="2492633" cy="273685"/>
          </a:xfrm>
          <a:prstGeom prst="rect">
            <a:avLst/>
          </a:prstGeom>
        </p:spPr>
        <p:txBody>
          <a:bodyPr anchor="t" rtlCol="false" tIns="0" lIns="0" bIns="0" rIns="0">
            <a:spAutoFit/>
          </a:bodyPr>
          <a:lstStyle/>
          <a:p>
            <a:pPr algn="l">
              <a:lnSpc>
                <a:spcPts val="2239"/>
              </a:lnSpc>
            </a:pPr>
            <a:r>
              <a:rPr lang="en-US" sz="1599">
                <a:solidFill>
                  <a:srgbClr val="000000"/>
                </a:solidFill>
                <a:latin typeface="Public Sans"/>
                <a:ea typeface="Public Sans"/>
                <a:cs typeface="Public Sans"/>
                <a:sym typeface="Public Sans"/>
              </a:rPr>
              <a:t>2025 - 2026</a:t>
            </a:r>
          </a:p>
        </p:txBody>
      </p:sp>
      <p:sp>
        <p:nvSpPr>
          <p:cNvPr name="TextBox 7" id="7"/>
          <p:cNvSpPr txBox="true"/>
          <p:nvPr/>
        </p:nvSpPr>
        <p:spPr>
          <a:xfrm rot="0">
            <a:off x="4728598" y="1009650"/>
            <a:ext cx="3616986" cy="323850"/>
          </a:xfrm>
          <a:prstGeom prst="rect">
            <a:avLst/>
          </a:prstGeom>
        </p:spPr>
        <p:txBody>
          <a:bodyPr anchor="t" rtlCol="false" tIns="0" lIns="0" bIns="0" rIns="0">
            <a:spAutoFit/>
          </a:bodyPr>
          <a:lstStyle/>
          <a:p>
            <a:pPr algn="l">
              <a:lnSpc>
                <a:spcPts val="2400"/>
              </a:lnSpc>
            </a:pPr>
            <a:r>
              <a:rPr lang="en-US" b="true" sz="2000">
                <a:solidFill>
                  <a:srgbClr val="000000"/>
                </a:solidFill>
                <a:latin typeface="Public Sans Bold"/>
                <a:ea typeface="Public Sans Bold"/>
                <a:cs typeface="Public Sans Bold"/>
                <a:sym typeface="Public Sans Bold"/>
              </a:rPr>
              <a:t>ANNÉE UNIVERSITAIRE</a:t>
            </a:r>
          </a:p>
        </p:txBody>
      </p:sp>
      <p:grpSp>
        <p:nvGrpSpPr>
          <p:cNvPr name="Group 8" id="8"/>
          <p:cNvGrpSpPr/>
          <p:nvPr/>
        </p:nvGrpSpPr>
        <p:grpSpPr>
          <a:xfrm rot="0">
            <a:off x="1028700" y="7996574"/>
            <a:ext cx="2386032" cy="1146965"/>
            <a:chOff x="0" y="0"/>
            <a:chExt cx="3181375" cy="1529287"/>
          </a:xfrm>
        </p:grpSpPr>
        <p:sp>
          <p:nvSpPr>
            <p:cNvPr name="TextBox 9" id="9"/>
            <p:cNvSpPr txBox="true"/>
            <p:nvPr/>
          </p:nvSpPr>
          <p:spPr>
            <a:xfrm rot="0">
              <a:off x="0" y="612913"/>
              <a:ext cx="2736962" cy="449792"/>
            </a:xfrm>
            <a:prstGeom prst="rect">
              <a:avLst/>
            </a:prstGeom>
          </p:spPr>
          <p:txBody>
            <a:bodyPr anchor="t" rtlCol="false" tIns="0" lIns="0" bIns="0" rIns="0">
              <a:spAutoFit/>
            </a:bodyPr>
            <a:lstStyle/>
            <a:p>
              <a:pPr algn="l">
                <a:lnSpc>
                  <a:spcPts val="2799"/>
                </a:lnSpc>
              </a:pPr>
              <a:r>
                <a:rPr lang="en-US" sz="1999">
                  <a:solidFill>
                    <a:srgbClr val="000000"/>
                  </a:solidFill>
                  <a:latin typeface="Public Sans"/>
                  <a:ea typeface="Public Sans"/>
                  <a:cs typeface="Public Sans"/>
                  <a:sym typeface="Public Sans"/>
                </a:rPr>
                <a:t>Hamza </a:t>
              </a:r>
              <a:r>
                <a:rPr lang="en-US" sz="1999" b="true">
                  <a:solidFill>
                    <a:srgbClr val="000000"/>
                  </a:solidFill>
                  <a:latin typeface="Public Sans Bold"/>
                  <a:ea typeface="Public Sans Bold"/>
                  <a:cs typeface="Public Sans Bold"/>
                  <a:sym typeface="Public Sans Bold"/>
                </a:rPr>
                <a:t>CHAFIQ</a:t>
              </a:r>
            </a:p>
          </p:txBody>
        </p:sp>
        <p:sp>
          <p:nvSpPr>
            <p:cNvPr name="TextBox 10" id="10"/>
            <p:cNvSpPr txBox="true"/>
            <p:nvPr/>
          </p:nvSpPr>
          <p:spPr>
            <a:xfrm rot="0">
              <a:off x="0" y="-9525"/>
              <a:ext cx="3181375" cy="492125"/>
            </a:xfrm>
            <a:prstGeom prst="rect">
              <a:avLst/>
            </a:prstGeom>
          </p:spPr>
          <p:txBody>
            <a:bodyPr anchor="t" rtlCol="false" tIns="0" lIns="0" bIns="0" rIns="0">
              <a:spAutoFit/>
            </a:bodyPr>
            <a:lstStyle/>
            <a:p>
              <a:pPr algn="l">
                <a:lnSpc>
                  <a:spcPts val="2879"/>
                </a:lnSpc>
              </a:pPr>
              <a:r>
                <a:rPr lang="en-US" b="true" sz="2400">
                  <a:solidFill>
                    <a:srgbClr val="000000"/>
                  </a:solidFill>
                  <a:latin typeface="Public Sans Bold"/>
                  <a:ea typeface="Public Sans Bold"/>
                  <a:cs typeface="Public Sans Bold"/>
                  <a:sym typeface="Public Sans Bold"/>
                </a:rPr>
                <a:t>PRÉSENTÉ PAR</a:t>
              </a:r>
            </a:p>
          </p:txBody>
        </p:sp>
        <p:sp>
          <p:nvSpPr>
            <p:cNvPr name="TextBox 11" id="11"/>
            <p:cNvSpPr txBox="true"/>
            <p:nvPr/>
          </p:nvSpPr>
          <p:spPr>
            <a:xfrm rot="0">
              <a:off x="0" y="1079495"/>
              <a:ext cx="2736962" cy="449792"/>
            </a:xfrm>
            <a:prstGeom prst="rect">
              <a:avLst/>
            </a:prstGeom>
          </p:spPr>
          <p:txBody>
            <a:bodyPr anchor="t" rtlCol="false" tIns="0" lIns="0" bIns="0" rIns="0">
              <a:spAutoFit/>
            </a:bodyPr>
            <a:lstStyle/>
            <a:p>
              <a:pPr algn="l">
                <a:lnSpc>
                  <a:spcPts val="2799"/>
                </a:lnSpc>
              </a:pPr>
              <a:r>
                <a:rPr lang="en-US" sz="1999">
                  <a:solidFill>
                    <a:srgbClr val="000000"/>
                  </a:solidFill>
                  <a:latin typeface="Public Sans"/>
                  <a:ea typeface="Public Sans"/>
                  <a:cs typeface="Public Sans"/>
                  <a:sym typeface="Public Sans"/>
                </a:rPr>
                <a:t>Nassim </a:t>
              </a:r>
              <a:r>
                <a:rPr lang="en-US" sz="1999" b="true">
                  <a:solidFill>
                    <a:srgbClr val="000000"/>
                  </a:solidFill>
                  <a:latin typeface="Public Sans Bold"/>
                  <a:ea typeface="Public Sans Bold"/>
                  <a:cs typeface="Public Sans Bold"/>
                  <a:sym typeface="Public Sans Bold"/>
                </a:rPr>
                <a:t>ZAHRI</a:t>
              </a:r>
            </a:p>
          </p:txBody>
        </p:sp>
      </p:grpSp>
      <p:grpSp>
        <p:nvGrpSpPr>
          <p:cNvPr name="Group 12" id="12"/>
          <p:cNvGrpSpPr/>
          <p:nvPr/>
        </p:nvGrpSpPr>
        <p:grpSpPr>
          <a:xfrm rot="0">
            <a:off x="4089040" y="7996574"/>
            <a:ext cx="4384917" cy="797028"/>
            <a:chOff x="0" y="0"/>
            <a:chExt cx="5846555" cy="1062705"/>
          </a:xfrm>
        </p:grpSpPr>
        <p:sp>
          <p:nvSpPr>
            <p:cNvPr name="TextBox 13" id="13"/>
            <p:cNvSpPr txBox="true"/>
            <p:nvPr/>
          </p:nvSpPr>
          <p:spPr>
            <a:xfrm rot="0">
              <a:off x="0" y="612913"/>
              <a:ext cx="4483293" cy="449792"/>
            </a:xfrm>
            <a:prstGeom prst="rect">
              <a:avLst/>
            </a:prstGeom>
          </p:spPr>
          <p:txBody>
            <a:bodyPr anchor="t" rtlCol="false" tIns="0" lIns="0" bIns="0" rIns="0">
              <a:spAutoFit/>
            </a:bodyPr>
            <a:lstStyle/>
            <a:p>
              <a:pPr algn="l">
                <a:lnSpc>
                  <a:spcPts val="2799"/>
                </a:lnSpc>
              </a:pPr>
              <a:r>
                <a:rPr lang="en-US" sz="1999">
                  <a:solidFill>
                    <a:srgbClr val="000000"/>
                  </a:solidFill>
                  <a:latin typeface="Public Sans"/>
                  <a:ea typeface="Public Sans"/>
                  <a:cs typeface="Public Sans"/>
                  <a:sym typeface="Public Sans"/>
                </a:rPr>
                <a:t>M. MOURCHID MOHAMMED </a:t>
              </a:r>
            </a:p>
          </p:txBody>
        </p:sp>
        <p:sp>
          <p:nvSpPr>
            <p:cNvPr name="TextBox 14" id="14"/>
            <p:cNvSpPr txBox="true"/>
            <p:nvPr/>
          </p:nvSpPr>
          <p:spPr>
            <a:xfrm rot="0">
              <a:off x="0" y="-9525"/>
              <a:ext cx="5846555" cy="492125"/>
            </a:xfrm>
            <a:prstGeom prst="rect">
              <a:avLst/>
            </a:prstGeom>
          </p:spPr>
          <p:txBody>
            <a:bodyPr anchor="t" rtlCol="false" tIns="0" lIns="0" bIns="0" rIns="0">
              <a:spAutoFit/>
            </a:bodyPr>
            <a:lstStyle/>
            <a:p>
              <a:pPr algn="l">
                <a:lnSpc>
                  <a:spcPts val="2879"/>
                </a:lnSpc>
              </a:pPr>
              <a:r>
                <a:rPr lang="en-US" b="true" sz="2400">
                  <a:solidFill>
                    <a:srgbClr val="000000"/>
                  </a:solidFill>
                  <a:latin typeface="Public Sans Bold"/>
                  <a:ea typeface="Public Sans Bold"/>
                  <a:cs typeface="Public Sans Bold"/>
                  <a:sym typeface="Public Sans Bold"/>
                </a:rPr>
                <a:t>SOUS L’ENCADREMENT DE</a:t>
              </a:r>
            </a:p>
          </p:txBody>
        </p:sp>
      </p:grpSp>
      <p:grpSp>
        <p:nvGrpSpPr>
          <p:cNvPr name="Group 15" id="15"/>
          <p:cNvGrpSpPr/>
          <p:nvPr/>
        </p:nvGrpSpPr>
        <p:grpSpPr>
          <a:xfrm rot="0">
            <a:off x="10937963" y="7996574"/>
            <a:ext cx="3432678" cy="1146932"/>
            <a:chOff x="0" y="0"/>
            <a:chExt cx="4576904" cy="1529243"/>
          </a:xfrm>
        </p:grpSpPr>
        <p:sp>
          <p:nvSpPr>
            <p:cNvPr name="TextBox 16" id="16"/>
            <p:cNvSpPr txBox="true"/>
            <p:nvPr/>
          </p:nvSpPr>
          <p:spPr>
            <a:xfrm rot="0">
              <a:off x="0" y="612913"/>
              <a:ext cx="4576904" cy="449792"/>
            </a:xfrm>
            <a:prstGeom prst="rect">
              <a:avLst/>
            </a:prstGeom>
          </p:spPr>
          <p:txBody>
            <a:bodyPr anchor="t" rtlCol="false" tIns="0" lIns="0" bIns="0" rIns="0">
              <a:spAutoFit/>
            </a:bodyPr>
            <a:lstStyle/>
            <a:p>
              <a:pPr algn="l">
                <a:lnSpc>
                  <a:spcPts val="2799"/>
                </a:lnSpc>
              </a:pPr>
              <a:r>
                <a:rPr lang="en-US" sz="1999">
                  <a:solidFill>
                    <a:srgbClr val="000000"/>
                  </a:solidFill>
                  <a:latin typeface="Public Sans"/>
                  <a:ea typeface="Public Sans"/>
                  <a:cs typeface="Public Sans"/>
                  <a:sym typeface="Public Sans"/>
                </a:rPr>
                <a:t>M. MOURCHID MOHAMMED </a:t>
              </a:r>
            </a:p>
          </p:txBody>
        </p:sp>
        <p:sp>
          <p:nvSpPr>
            <p:cNvPr name="TextBox 17" id="17"/>
            <p:cNvSpPr txBox="true"/>
            <p:nvPr/>
          </p:nvSpPr>
          <p:spPr>
            <a:xfrm rot="0">
              <a:off x="0" y="1079451"/>
              <a:ext cx="4576904" cy="449792"/>
            </a:xfrm>
            <a:prstGeom prst="rect">
              <a:avLst/>
            </a:prstGeom>
          </p:spPr>
          <p:txBody>
            <a:bodyPr anchor="t" rtlCol="false" tIns="0" lIns="0" bIns="0" rIns="0">
              <a:spAutoFit/>
            </a:bodyPr>
            <a:lstStyle/>
            <a:p>
              <a:pPr algn="l">
                <a:lnSpc>
                  <a:spcPts val="2799"/>
                </a:lnSpc>
              </a:pPr>
              <a:r>
                <a:rPr lang="en-US" sz="1999">
                  <a:solidFill>
                    <a:srgbClr val="000000"/>
                  </a:solidFill>
                  <a:latin typeface="Public Sans"/>
                  <a:ea typeface="Public Sans"/>
                  <a:cs typeface="Public Sans"/>
                  <a:sym typeface="Public Sans"/>
                </a:rPr>
                <a:t>M. TOUMI HICHAM </a:t>
              </a:r>
            </a:p>
          </p:txBody>
        </p:sp>
        <p:sp>
          <p:nvSpPr>
            <p:cNvPr name="TextBox 18" id="18"/>
            <p:cNvSpPr txBox="true"/>
            <p:nvPr/>
          </p:nvSpPr>
          <p:spPr>
            <a:xfrm rot="0">
              <a:off x="0" y="-9525"/>
              <a:ext cx="3717801" cy="492125"/>
            </a:xfrm>
            <a:prstGeom prst="rect">
              <a:avLst/>
            </a:prstGeom>
          </p:spPr>
          <p:txBody>
            <a:bodyPr anchor="t" rtlCol="false" tIns="0" lIns="0" bIns="0" rIns="0">
              <a:spAutoFit/>
            </a:bodyPr>
            <a:lstStyle/>
            <a:p>
              <a:pPr algn="l">
                <a:lnSpc>
                  <a:spcPts val="2879"/>
                </a:lnSpc>
              </a:pPr>
              <a:r>
                <a:rPr lang="en-US" b="true" sz="2400">
                  <a:solidFill>
                    <a:srgbClr val="000000"/>
                  </a:solidFill>
                  <a:latin typeface="Public Sans Bold"/>
                  <a:ea typeface="Public Sans Bold"/>
                  <a:cs typeface="Public Sans Bold"/>
                  <a:sym typeface="Public Sans Bold"/>
                </a:rPr>
                <a:t>DEVANT LE JURY</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665625" y="2810217"/>
          <a:ext cx="16230600" cy="4381500"/>
        </p:xfrm>
        <a:graphic>
          <a:graphicData uri="http://schemas.openxmlformats.org/drawingml/2006/table">
            <a:tbl>
              <a:tblPr/>
              <a:tblGrid>
                <a:gridCol w="1496537"/>
                <a:gridCol w="7258949"/>
                <a:gridCol w="865150"/>
                <a:gridCol w="6609963"/>
              </a:tblGrid>
              <a:tr h="1095375">
                <a:tc>
                  <a:txBody>
                    <a:bodyPr anchor="t" rtlCol="false"/>
                    <a:lstStyle/>
                    <a:p>
                      <a:pPr algn="l" marL="0" indent="0" lvl="0">
                        <a:lnSpc>
                          <a:spcPts val="2818"/>
                        </a:lnSpc>
                        <a:spcBef>
                          <a:spcPct val="0"/>
                        </a:spcBef>
                        <a:defRPr/>
                      </a:pPr>
                      <a:r>
                        <a:rPr lang="en-US" b="true" sz="2847" strike="noStrike" u="none">
                          <a:solidFill>
                            <a:srgbClr val="303030"/>
                          </a:solidFill>
                          <a:latin typeface="Codec Pro Bold"/>
                          <a:ea typeface="Codec Pro Bold"/>
                          <a:cs typeface="Codec Pro Bold"/>
                          <a:sym typeface="Codec Pro Bold"/>
                        </a:rPr>
                        <a:t>01</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dash"/>
                      <a:round/>
                      <a:headEnd type="none" w="med" len="med"/>
                      <a:tailEnd type="none" w="med" len="med"/>
                    </a:lnB>
                  </a:tcPr>
                </a:tc>
                <a:tc>
                  <a:txBody>
                    <a:bodyPr anchor="t" rtlCol="false"/>
                    <a:lstStyle/>
                    <a:p>
                      <a:pPr algn="l" marL="0" indent="0" lvl="0">
                        <a:lnSpc>
                          <a:spcPts val="2818"/>
                        </a:lnSpc>
                        <a:spcBef>
                          <a:spcPct val="0"/>
                        </a:spcBef>
                        <a:defRPr/>
                      </a:pPr>
                      <a:r>
                        <a:rPr lang="en-US" sz="2847">
                          <a:solidFill>
                            <a:srgbClr val="303030"/>
                          </a:solidFill>
                          <a:latin typeface="Codec Pro"/>
                          <a:ea typeface="Codec Pro"/>
                          <a:cs typeface="Codec Pro"/>
                          <a:sym typeface="Codec Pro"/>
                        </a:rPr>
                        <a:t>Titre &amp; objectif</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dash"/>
                      <a:round/>
                      <a:headEnd type="none" w="med" len="med"/>
                      <a:tailEnd type="none" w="med" len="med"/>
                    </a:lnB>
                  </a:tcPr>
                </a:tc>
                <a:tc>
                  <a:txBody>
                    <a:bodyPr anchor="t" rtlCol="false"/>
                    <a:lstStyle/>
                    <a:p>
                      <a:pPr algn="l" marL="0" indent="0" lvl="0">
                        <a:lnSpc>
                          <a:spcPts val="2818"/>
                        </a:lnSpc>
                        <a:spcBef>
                          <a:spcPct val="0"/>
                        </a:spcBef>
                        <a:defRPr/>
                      </a:pPr>
                      <a:r>
                        <a:rPr lang="en-US" b="true" sz="2847" strike="noStrike" u="none">
                          <a:solidFill>
                            <a:srgbClr val="303030"/>
                          </a:solidFill>
                          <a:latin typeface="Codec Pro Bold"/>
                          <a:ea typeface="Codec Pro Bold"/>
                          <a:cs typeface="Codec Pro Bold"/>
                          <a:sym typeface="Codec Pro Bold"/>
                        </a:rPr>
                        <a:t>05</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dash"/>
                      <a:round/>
                      <a:headEnd type="none" w="med" len="med"/>
                      <a:tailEnd type="none" w="med" len="med"/>
                    </a:lnB>
                  </a:tcPr>
                </a:tc>
                <a:tc>
                  <a:txBody>
                    <a:bodyPr anchor="t" rtlCol="false"/>
                    <a:lstStyle/>
                    <a:p>
                      <a:pPr algn="l" marL="0" indent="0" lvl="0">
                        <a:lnSpc>
                          <a:spcPts val="2818"/>
                        </a:lnSpc>
                        <a:spcBef>
                          <a:spcPct val="0"/>
                        </a:spcBef>
                        <a:defRPr/>
                      </a:pPr>
                      <a:r>
                        <a:rPr lang="en-US" sz="2847">
                          <a:solidFill>
                            <a:srgbClr val="303030"/>
                          </a:solidFill>
                          <a:latin typeface="Codec Pro"/>
                          <a:ea typeface="Codec Pro"/>
                          <a:cs typeface="Codec Pro"/>
                          <a:sym typeface="Codec Pro"/>
                        </a:rPr>
                        <a:t>Observabilité &amp; Opérations</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dash"/>
                      <a:round/>
                      <a:headEnd type="none" w="med" len="med"/>
                      <a:tailEnd type="none" w="med" len="med"/>
                    </a:lnB>
                  </a:tcPr>
                </a:tc>
              </a:tr>
              <a:tr h="1095375">
                <a:tc>
                  <a:txBody>
                    <a:bodyPr anchor="t" rtlCol="false"/>
                    <a:lstStyle/>
                    <a:p>
                      <a:pPr algn="l" marL="0" indent="0" lvl="0">
                        <a:lnSpc>
                          <a:spcPts val="2818"/>
                        </a:lnSpc>
                        <a:spcBef>
                          <a:spcPct val="0"/>
                        </a:spcBef>
                        <a:defRPr/>
                      </a:pPr>
                      <a:r>
                        <a:rPr lang="en-US" b="true" sz="2847" strike="noStrike" u="none">
                          <a:solidFill>
                            <a:srgbClr val="303030"/>
                          </a:solidFill>
                          <a:latin typeface="Codec Pro Bold"/>
                          <a:ea typeface="Codec Pro Bold"/>
                          <a:cs typeface="Codec Pro Bold"/>
                          <a:sym typeface="Codec Pro Bold"/>
                        </a:rPr>
                        <a:t>02</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dash"/>
                      <a:round/>
                      <a:headEnd type="none" w="med" len="med"/>
                      <a:tailEnd type="none" w="med" len="med"/>
                    </a:lnT>
                    <a:lnB cmpd="sng" algn="ctr" cap="flat" w="0">
                      <a:solidFill>
                        <a:srgbClr val="000000"/>
                      </a:solidFill>
                      <a:prstDash val="dash"/>
                      <a:round/>
                      <a:headEnd type="none" w="med" len="med"/>
                      <a:tailEnd type="none" w="med" len="med"/>
                    </a:lnB>
                  </a:tcPr>
                </a:tc>
                <a:tc>
                  <a:txBody>
                    <a:bodyPr anchor="t" rtlCol="false"/>
                    <a:lstStyle/>
                    <a:p>
                      <a:pPr algn="l" marL="0" indent="0" lvl="0">
                        <a:lnSpc>
                          <a:spcPts val="2818"/>
                        </a:lnSpc>
                        <a:spcBef>
                          <a:spcPct val="0"/>
                        </a:spcBef>
                        <a:defRPr/>
                      </a:pPr>
                      <a:r>
                        <a:rPr lang="en-US" sz="2847">
                          <a:solidFill>
                            <a:srgbClr val="303030"/>
                          </a:solidFill>
                          <a:latin typeface="Codec Pro"/>
                          <a:ea typeface="Codec Pro"/>
                          <a:cs typeface="Codec Pro"/>
                          <a:sym typeface="Codec Pro"/>
                        </a:rPr>
                        <a:t>Contexte &amp; périmètre</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dash"/>
                      <a:round/>
                      <a:headEnd type="none" w="med" len="med"/>
                      <a:tailEnd type="none" w="med" len="med"/>
                    </a:lnT>
                    <a:lnB cmpd="sng" algn="ctr" cap="flat" w="0">
                      <a:solidFill>
                        <a:srgbClr val="000000"/>
                      </a:solidFill>
                      <a:prstDash val="dash"/>
                      <a:round/>
                      <a:headEnd type="none" w="med" len="med"/>
                      <a:tailEnd type="none" w="med" len="med"/>
                    </a:lnB>
                  </a:tcPr>
                </a:tc>
                <a:tc>
                  <a:txBody>
                    <a:bodyPr anchor="t" rtlCol="false"/>
                    <a:lstStyle/>
                    <a:p>
                      <a:pPr algn="l" marL="0" indent="0" lvl="0">
                        <a:lnSpc>
                          <a:spcPts val="2818"/>
                        </a:lnSpc>
                        <a:spcBef>
                          <a:spcPct val="0"/>
                        </a:spcBef>
                        <a:defRPr/>
                      </a:pPr>
                      <a:r>
                        <a:rPr lang="en-US" b="true" sz="2847" strike="noStrike" u="none">
                          <a:solidFill>
                            <a:srgbClr val="303030"/>
                          </a:solidFill>
                          <a:latin typeface="Codec Pro Bold"/>
                          <a:ea typeface="Codec Pro Bold"/>
                          <a:cs typeface="Codec Pro Bold"/>
                          <a:sym typeface="Codec Pro Bold"/>
                        </a:rPr>
                        <a:t>06</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dash"/>
                      <a:round/>
                      <a:headEnd type="none" w="med" len="med"/>
                      <a:tailEnd type="none" w="med" len="med"/>
                    </a:lnT>
                    <a:lnB cmpd="sng" algn="ctr" cap="flat" w="0">
                      <a:solidFill>
                        <a:srgbClr val="000000"/>
                      </a:solidFill>
                      <a:prstDash val="dash"/>
                      <a:round/>
                      <a:headEnd type="none" w="med" len="med"/>
                      <a:tailEnd type="none" w="med" len="med"/>
                    </a:lnB>
                  </a:tcPr>
                </a:tc>
                <a:tc>
                  <a:txBody>
                    <a:bodyPr anchor="t" rtlCol="false"/>
                    <a:lstStyle/>
                    <a:p>
                      <a:pPr algn="l" marL="0" indent="0" lvl="0">
                        <a:lnSpc>
                          <a:spcPts val="2818"/>
                        </a:lnSpc>
                        <a:spcBef>
                          <a:spcPct val="0"/>
                        </a:spcBef>
                        <a:defRPr/>
                      </a:pPr>
                      <a:r>
                        <a:rPr lang="en-US" sz="2847">
                          <a:solidFill>
                            <a:srgbClr val="303030"/>
                          </a:solidFill>
                          <a:latin typeface="Codec Pro"/>
                          <a:ea typeface="Codec Pro"/>
                          <a:cs typeface="Codec Pro"/>
                          <a:sym typeface="Codec Pro"/>
                        </a:rPr>
                        <a:t>Front-end : UI &amp; intégration</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dash"/>
                      <a:round/>
                      <a:headEnd type="none" w="med" len="med"/>
                      <a:tailEnd type="none" w="med" len="med"/>
                    </a:lnT>
                    <a:lnB cmpd="sng" algn="ctr" cap="flat" w="0">
                      <a:solidFill>
                        <a:srgbClr val="000000"/>
                      </a:solidFill>
                      <a:prstDash val="dash"/>
                      <a:round/>
                      <a:headEnd type="none" w="med" len="med"/>
                      <a:tailEnd type="none" w="med" len="med"/>
                    </a:lnB>
                  </a:tcPr>
                </a:tc>
              </a:tr>
              <a:tr h="1095375">
                <a:tc>
                  <a:txBody>
                    <a:bodyPr anchor="t" rtlCol="false"/>
                    <a:lstStyle/>
                    <a:p>
                      <a:pPr algn="l" marL="0" indent="0" lvl="0">
                        <a:lnSpc>
                          <a:spcPts val="2818"/>
                        </a:lnSpc>
                        <a:spcBef>
                          <a:spcPct val="0"/>
                        </a:spcBef>
                        <a:defRPr/>
                      </a:pPr>
                      <a:r>
                        <a:rPr lang="en-US" b="true" sz="2847" strike="noStrike" u="none">
                          <a:solidFill>
                            <a:srgbClr val="303030"/>
                          </a:solidFill>
                          <a:latin typeface="Codec Pro Bold"/>
                          <a:ea typeface="Codec Pro Bold"/>
                          <a:cs typeface="Codec Pro Bold"/>
                          <a:sym typeface="Codec Pro Bold"/>
                        </a:rPr>
                        <a:t>03</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dash"/>
                      <a:round/>
                      <a:headEnd type="none" w="med" len="med"/>
                      <a:tailEnd type="none" w="med" len="med"/>
                    </a:lnT>
                    <a:lnB cmpd="sng" algn="ctr" cap="flat" w="0">
                      <a:solidFill>
                        <a:srgbClr val="000000"/>
                      </a:solidFill>
                      <a:prstDash val="dash"/>
                      <a:round/>
                      <a:headEnd type="none" w="med" len="med"/>
                      <a:tailEnd type="none" w="med" len="med"/>
                    </a:lnB>
                  </a:tcPr>
                </a:tc>
                <a:tc>
                  <a:txBody>
                    <a:bodyPr anchor="t" rtlCol="false"/>
                    <a:lstStyle/>
                    <a:p>
                      <a:pPr algn="l" marL="0" indent="0" lvl="0">
                        <a:lnSpc>
                          <a:spcPts val="2818"/>
                        </a:lnSpc>
                        <a:spcBef>
                          <a:spcPct val="0"/>
                        </a:spcBef>
                        <a:defRPr/>
                      </a:pPr>
                      <a:r>
                        <a:rPr lang="en-US" sz="2847">
                          <a:solidFill>
                            <a:srgbClr val="303030"/>
                          </a:solidFill>
                          <a:latin typeface="Codec Pro"/>
                          <a:ea typeface="Codec Pro"/>
                          <a:cs typeface="Codec Pro"/>
                          <a:sym typeface="Codec Pro"/>
                        </a:rPr>
                        <a:t>Architecture globale </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dash"/>
                      <a:round/>
                      <a:headEnd type="none" w="med" len="med"/>
                      <a:tailEnd type="none" w="med" len="med"/>
                    </a:lnT>
                    <a:lnB cmpd="sng" algn="ctr" cap="flat" w="0">
                      <a:solidFill>
                        <a:srgbClr val="000000"/>
                      </a:solidFill>
                      <a:prstDash val="dash"/>
                      <a:round/>
                      <a:headEnd type="none" w="med" len="med"/>
                      <a:tailEnd type="none" w="med" len="med"/>
                    </a:lnB>
                  </a:tcPr>
                </a:tc>
                <a:tc>
                  <a:txBody>
                    <a:bodyPr anchor="t" rtlCol="false"/>
                    <a:lstStyle/>
                    <a:p>
                      <a:pPr algn="l" marL="0" indent="0" lvl="0">
                        <a:lnSpc>
                          <a:spcPts val="2818"/>
                        </a:lnSpc>
                        <a:spcBef>
                          <a:spcPct val="0"/>
                        </a:spcBef>
                        <a:defRPr/>
                      </a:pPr>
                      <a:r>
                        <a:rPr lang="en-US" b="true" sz="2847" strike="noStrike" u="none">
                          <a:solidFill>
                            <a:srgbClr val="303030"/>
                          </a:solidFill>
                          <a:latin typeface="Codec Pro Bold"/>
                          <a:ea typeface="Codec Pro Bold"/>
                          <a:cs typeface="Codec Pro Bold"/>
                          <a:sym typeface="Codec Pro Bold"/>
                        </a:rPr>
                        <a:t>07</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dash"/>
                      <a:round/>
                      <a:headEnd type="none" w="med" len="med"/>
                      <a:tailEnd type="none" w="med" len="med"/>
                    </a:lnT>
                    <a:lnB cmpd="sng" algn="ctr" cap="flat" w="0">
                      <a:solidFill>
                        <a:srgbClr val="000000"/>
                      </a:solidFill>
                      <a:prstDash val="dash"/>
                      <a:round/>
                      <a:headEnd type="none" w="med" len="med"/>
                      <a:tailEnd type="none" w="med" len="med"/>
                    </a:lnB>
                  </a:tcPr>
                </a:tc>
                <a:tc>
                  <a:txBody>
                    <a:bodyPr anchor="t" rtlCol="false"/>
                    <a:lstStyle/>
                    <a:p>
                      <a:pPr algn="l" marL="0" indent="0" lvl="0">
                        <a:lnSpc>
                          <a:spcPts val="2818"/>
                        </a:lnSpc>
                        <a:spcBef>
                          <a:spcPct val="0"/>
                        </a:spcBef>
                        <a:defRPr/>
                      </a:pPr>
                      <a:r>
                        <a:rPr lang="en-US" sz="2847">
                          <a:solidFill>
                            <a:srgbClr val="303030"/>
                          </a:solidFill>
                          <a:latin typeface="Codec Pro"/>
                          <a:ea typeface="Codec Pro"/>
                          <a:cs typeface="Codec Pro"/>
                          <a:sym typeface="Codec Pro"/>
                        </a:rPr>
                        <a:t>Démo </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dash"/>
                      <a:round/>
                      <a:headEnd type="none" w="med" len="med"/>
                      <a:tailEnd type="none" w="med" len="med"/>
                    </a:lnT>
                    <a:lnB cmpd="sng" algn="ctr" cap="flat" w="0">
                      <a:solidFill>
                        <a:srgbClr val="000000"/>
                      </a:solidFill>
                      <a:prstDash val="dash"/>
                      <a:round/>
                      <a:headEnd type="none" w="med" len="med"/>
                      <a:tailEnd type="none" w="med" len="med"/>
                    </a:lnB>
                  </a:tcPr>
                </a:tc>
              </a:tr>
              <a:tr h="1095375">
                <a:tc>
                  <a:txBody>
                    <a:bodyPr anchor="t" rtlCol="false"/>
                    <a:lstStyle/>
                    <a:p>
                      <a:pPr algn="l" marL="0" indent="0" lvl="0">
                        <a:lnSpc>
                          <a:spcPts val="2818"/>
                        </a:lnSpc>
                        <a:spcBef>
                          <a:spcPct val="0"/>
                        </a:spcBef>
                        <a:defRPr/>
                      </a:pPr>
                      <a:r>
                        <a:rPr lang="en-US" b="true" sz="2847" strike="noStrike" u="none">
                          <a:solidFill>
                            <a:srgbClr val="303030"/>
                          </a:solidFill>
                          <a:latin typeface="Codec Pro Bold"/>
                          <a:ea typeface="Codec Pro Bold"/>
                          <a:cs typeface="Codec Pro Bold"/>
                          <a:sym typeface="Codec Pro Bold"/>
                        </a:rPr>
                        <a:t>04</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dash"/>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l" marL="0" indent="0" lvl="0">
                        <a:lnSpc>
                          <a:spcPts val="2818"/>
                        </a:lnSpc>
                        <a:spcBef>
                          <a:spcPct val="0"/>
                        </a:spcBef>
                        <a:defRPr/>
                      </a:pPr>
                      <a:r>
                        <a:rPr lang="en-US" sz="2847">
                          <a:solidFill>
                            <a:srgbClr val="303030"/>
                          </a:solidFill>
                          <a:latin typeface="Codec Pro"/>
                          <a:ea typeface="Codec Pro"/>
                          <a:cs typeface="Codec Pro"/>
                          <a:sym typeface="Codec Pro"/>
                        </a:rPr>
                        <a:t>Services &amp; Communication</a:t>
                      </a:r>
                      <a:r>
                        <a:rPr lang="en-US" sz="2847">
                          <a:solidFill>
                            <a:srgbClr val="303030"/>
                          </a:solidFill>
                          <a:latin typeface="Codec Pro"/>
                          <a:ea typeface="Codec Pro"/>
                          <a:cs typeface="Codec Pro"/>
                          <a:sym typeface="Codec Pro"/>
                        </a:rPr>
                        <a:t> </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dash"/>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l" marL="0" indent="0" lvl="0">
                        <a:lnSpc>
                          <a:spcPts val="2818"/>
                        </a:lnSpc>
                        <a:spcBef>
                          <a:spcPct val="0"/>
                        </a:spcBef>
                        <a:defRPr/>
                      </a:pPr>
                      <a:r>
                        <a:rPr lang="en-US" b="true" sz="2847" strike="noStrike" u="none">
                          <a:solidFill>
                            <a:srgbClr val="303030"/>
                          </a:solidFill>
                          <a:latin typeface="Codec Pro Bold"/>
                          <a:ea typeface="Codec Pro Bold"/>
                          <a:cs typeface="Codec Pro Bold"/>
                          <a:sym typeface="Codec Pro Bold"/>
                        </a:rPr>
                        <a:t>08</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dash"/>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l" marL="0" indent="0" lvl="0">
                        <a:lnSpc>
                          <a:spcPts val="2818"/>
                        </a:lnSpc>
                        <a:spcBef>
                          <a:spcPct val="0"/>
                        </a:spcBef>
                        <a:defRPr/>
                      </a:pPr>
                      <a:r>
                        <a:rPr lang="en-US" sz="2847">
                          <a:solidFill>
                            <a:srgbClr val="303030"/>
                          </a:solidFill>
                          <a:latin typeface="Codec Pro"/>
                          <a:ea typeface="Codec Pro"/>
                          <a:cs typeface="Codec Pro"/>
                          <a:sym typeface="Codec Pro"/>
                        </a:rPr>
                        <a:t>Conclusion</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dash"/>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1028700" y="1060404"/>
            <a:ext cx="5239849" cy="960026"/>
          </a:xfrm>
          <a:prstGeom prst="rect">
            <a:avLst/>
          </a:prstGeom>
        </p:spPr>
        <p:txBody>
          <a:bodyPr anchor="t" rtlCol="false" tIns="0" lIns="0" bIns="0" rIns="0">
            <a:spAutoFit/>
          </a:bodyPr>
          <a:lstStyle/>
          <a:p>
            <a:pPr algn="l" marL="0" indent="0" lvl="0">
              <a:lnSpc>
                <a:spcPts val="6452"/>
              </a:lnSpc>
            </a:pPr>
            <a:r>
              <a:rPr lang="en-US" b="true" sz="6517">
                <a:solidFill>
                  <a:srgbClr val="303030"/>
                </a:solidFill>
                <a:latin typeface="Codec Pro Bold"/>
                <a:ea typeface="Codec Pro Bold"/>
                <a:cs typeface="Codec Pro Bold"/>
                <a:sym typeface="Codec Pro Bold"/>
              </a:rPr>
              <a:t>Sommaire</a:t>
            </a:r>
          </a:p>
        </p:txBody>
      </p:sp>
      <p:sp>
        <p:nvSpPr>
          <p:cNvPr name="AutoShape 4" id="4"/>
          <p:cNvSpPr/>
          <p:nvPr/>
        </p:nvSpPr>
        <p:spPr>
          <a:xfrm>
            <a:off x="1028700" y="2149017"/>
            <a:ext cx="16230569" cy="0"/>
          </a:xfrm>
          <a:prstGeom prst="line">
            <a:avLst/>
          </a:prstGeom>
          <a:ln cap="flat" w="28575">
            <a:solidFill>
              <a:srgbClr val="000000"/>
            </a:solidFill>
            <a:prstDash val="solid"/>
            <a:headEnd type="none" len="sm" w="sm"/>
            <a:tailEnd type="none" len="sm" w="sm"/>
          </a:ln>
        </p:spPr>
      </p:sp>
      <p:sp>
        <p:nvSpPr>
          <p:cNvPr name="Freeform 5" id="5"/>
          <p:cNvSpPr/>
          <p:nvPr/>
        </p:nvSpPr>
        <p:spPr>
          <a:xfrm flipH="false" flipV="false" rot="0">
            <a:off x="0" y="8877269"/>
            <a:ext cx="18288000" cy="1409731"/>
          </a:xfrm>
          <a:custGeom>
            <a:avLst/>
            <a:gdLst/>
            <a:ahLst/>
            <a:cxnLst/>
            <a:rect r="r" b="b" t="t" l="l"/>
            <a:pathLst>
              <a:path h="1409731" w="18288000">
                <a:moveTo>
                  <a:pt x="0" y="0"/>
                </a:moveTo>
                <a:lnTo>
                  <a:pt x="18288000" y="0"/>
                </a:lnTo>
                <a:lnTo>
                  <a:pt x="18288000" y="1409731"/>
                </a:lnTo>
                <a:lnTo>
                  <a:pt x="0" y="1409731"/>
                </a:lnTo>
                <a:lnTo>
                  <a:pt x="0" y="0"/>
                </a:lnTo>
                <a:close/>
              </a:path>
            </a:pathLst>
          </a:custGeom>
          <a:blipFill>
            <a:blip r:embed="rId2">
              <a:alphaModFix amt="31999"/>
            </a:blip>
            <a:stretch>
              <a:fillRect l="0" t="-629713"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2149017"/>
            <a:ext cx="16230569" cy="0"/>
          </a:xfrm>
          <a:prstGeom prst="line">
            <a:avLst/>
          </a:prstGeom>
          <a:ln cap="flat" w="28575">
            <a:solidFill>
              <a:srgbClr val="000000"/>
            </a:solidFill>
            <a:prstDash val="solid"/>
            <a:headEnd type="none" len="sm" w="sm"/>
            <a:tailEnd type="none" len="sm" w="sm"/>
          </a:ln>
        </p:spPr>
      </p:sp>
      <p:sp>
        <p:nvSpPr>
          <p:cNvPr name="Freeform 3" id="3"/>
          <p:cNvSpPr/>
          <p:nvPr/>
        </p:nvSpPr>
        <p:spPr>
          <a:xfrm flipH="false" flipV="false" rot="0">
            <a:off x="0" y="8877269"/>
            <a:ext cx="18288000" cy="1409731"/>
          </a:xfrm>
          <a:custGeom>
            <a:avLst/>
            <a:gdLst/>
            <a:ahLst/>
            <a:cxnLst/>
            <a:rect r="r" b="b" t="t" l="l"/>
            <a:pathLst>
              <a:path h="1409731" w="18288000">
                <a:moveTo>
                  <a:pt x="0" y="0"/>
                </a:moveTo>
                <a:lnTo>
                  <a:pt x="18288000" y="0"/>
                </a:lnTo>
                <a:lnTo>
                  <a:pt x="18288000" y="1409731"/>
                </a:lnTo>
                <a:lnTo>
                  <a:pt x="0" y="1409731"/>
                </a:lnTo>
                <a:lnTo>
                  <a:pt x="0" y="0"/>
                </a:lnTo>
                <a:close/>
              </a:path>
            </a:pathLst>
          </a:custGeom>
          <a:blipFill>
            <a:blip r:embed="rId2">
              <a:alphaModFix amt="31999"/>
            </a:blip>
            <a:stretch>
              <a:fillRect l="0" t="-629713" r="0" b="0"/>
            </a:stretch>
          </a:blipFill>
        </p:spPr>
      </p:sp>
      <p:grpSp>
        <p:nvGrpSpPr>
          <p:cNvPr name="Group 4" id="4"/>
          <p:cNvGrpSpPr/>
          <p:nvPr/>
        </p:nvGrpSpPr>
        <p:grpSpPr>
          <a:xfrm rot="0">
            <a:off x="16389111" y="8496237"/>
            <a:ext cx="870158" cy="762063"/>
            <a:chOff x="0" y="0"/>
            <a:chExt cx="1160210" cy="1016084"/>
          </a:xfrm>
        </p:grpSpPr>
        <p:grpSp>
          <p:nvGrpSpPr>
            <p:cNvPr name="Group 5" id="5"/>
            <p:cNvGrpSpPr/>
            <p:nvPr/>
          </p:nvGrpSpPr>
          <p:grpSpPr>
            <a:xfrm rot="0">
              <a:off x="0" y="0"/>
              <a:ext cx="1160210" cy="1016084"/>
              <a:chOff x="0" y="0"/>
              <a:chExt cx="229177" cy="200708"/>
            </a:xfrm>
          </p:grpSpPr>
          <p:sp>
            <p:nvSpPr>
              <p:cNvPr name="Freeform 6" id="6"/>
              <p:cNvSpPr/>
              <p:nvPr/>
            </p:nvSpPr>
            <p:spPr>
              <a:xfrm flipH="false" flipV="false" rot="0">
                <a:off x="0" y="0"/>
                <a:ext cx="229177" cy="200708"/>
              </a:xfrm>
              <a:custGeom>
                <a:avLst/>
                <a:gdLst/>
                <a:ahLst/>
                <a:cxnLst/>
                <a:rect r="r" b="b" t="t" l="l"/>
                <a:pathLst>
                  <a:path h="200708" w="229177">
                    <a:moveTo>
                      <a:pt x="0" y="0"/>
                    </a:moveTo>
                    <a:lnTo>
                      <a:pt x="229177" y="0"/>
                    </a:lnTo>
                    <a:lnTo>
                      <a:pt x="229177" y="200708"/>
                    </a:lnTo>
                    <a:lnTo>
                      <a:pt x="0" y="200708"/>
                    </a:lnTo>
                    <a:close/>
                  </a:path>
                </a:pathLst>
              </a:custGeom>
              <a:solidFill>
                <a:srgbClr val="269649"/>
              </a:solidFill>
            </p:spPr>
          </p:sp>
          <p:sp>
            <p:nvSpPr>
              <p:cNvPr name="TextBox 7" id="7"/>
              <p:cNvSpPr txBox="true"/>
              <p:nvPr/>
            </p:nvSpPr>
            <p:spPr>
              <a:xfrm>
                <a:off x="0" y="-66675"/>
                <a:ext cx="229177" cy="267383"/>
              </a:xfrm>
              <a:prstGeom prst="rect">
                <a:avLst/>
              </a:prstGeom>
            </p:spPr>
            <p:txBody>
              <a:bodyPr anchor="ctr" rtlCol="false" tIns="50800" lIns="50800" bIns="50800" rIns="50800"/>
              <a:lstStyle/>
              <a:p>
                <a:pPr algn="ctr">
                  <a:lnSpc>
                    <a:spcPts val="3500"/>
                  </a:lnSpc>
                </a:pPr>
              </a:p>
            </p:txBody>
          </p:sp>
        </p:grpSp>
        <p:sp>
          <p:nvSpPr>
            <p:cNvPr name="TextBox 8" id="8"/>
            <p:cNvSpPr txBox="true"/>
            <p:nvPr/>
          </p:nvSpPr>
          <p:spPr>
            <a:xfrm rot="0">
              <a:off x="0" y="162399"/>
              <a:ext cx="1160210" cy="700811"/>
            </a:xfrm>
            <a:prstGeom prst="rect">
              <a:avLst/>
            </a:prstGeom>
          </p:spPr>
          <p:txBody>
            <a:bodyPr anchor="t" rtlCol="false" tIns="0" lIns="0" bIns="0" rIns="0">
              <a:spAutoFit/>
            </a:bodyPr>
            <a:lstStyle/>
            <a:p>
              <a:pPr algn="ctr" marL="0" indent="0" lvl="0">
                <a:lnSpc>
                  <a:spcPts val="3511"/>
                </a:lnSpc>
              </a:pPr>
              <a:r>
                <a:rPr lang="en-US" b="true" sz="3547">
                  <a:solidFill>
                    <a:srgbClr val="FAFAFA"/>
                  </a:solidFill>
                  <a:latin typeface="Codec Pro Bold"/>
                  <a:ea typeface="Codec Pro Bold"/>
                  <a:cs typeface="Codec Pro Bold"/>
                  <a:sym typeface="Codec Pro Bold"/>
                </a:rPr>
                <a:t>01</a:t>
              </a:r>
            </a:p>
          </p:txBody>
        </p:sp>
      </p:grpSp>
      <p:grpSp>
        <p:nvGrpSpPr>
          <p:cNvPr name="Group 9" id="9"/>
          <p:cNvGrpSpPr/>
          <p:nvPr/>
        </p:nvGrpSpPr>
        <p:grpSpPr>
          <a:xfrm rot="0">
            <a:off x="7946764" y="2678204"/>
            <a:ext cx="9312505" cy="5303134"/>
            <a:chOff x="0" y="0"/>
            <a:chExt cx="1442751" cy="821594"/>
          </a:xfrm>
        </p:grpSpPr>
        <p:sp>
          <p:nvSpPr>
            <p:cNvPr name="Freeform 10" id="10"/>
            <p:cNvSpPr/>
            <p:nvPr/>
          </p:nvSpPr>
          <p:spPr>
            <a:xfrm flipH="false" flipV="false" rot="0">
              <a:off x="0" y="0"/>
              <a:ext cx="1442751" cy="821594"/>
            </a:xfrm>
            <a:custGeom>
              <a:avLst/>
              <a:gdLst/>
              <a:ahLst/>
              <a:cxnLst/>
              <a:rect r="r" b="b" t="t" l="l"/>
              <a:pathLst>
                <a:path h="821594" w="1442751">
                  <a:moveTo>
                    <a:pt x="0" y="0"/>
                  </a:moveTo>
                  <a:lnTo>
                    <a:pt x="1442751" y="0"/>
                  </a:lnTo>
                  <a:lnTo>
                    <a:pt x="1442751" y="821594"/>
                  </a:lnTo>
                  <a:lnTo>
                    <a:pt x="0" y="821594"/>
                  </a:lnTo>
                  <a:close/>
                </a:path>
              </a:pathLst>
            </a:custGeom>
            <a:blipFill>
              <a:blip r:embed="rId3"/>
              <a:stretch>
                <a:fillRect l="0" t="-6867" r="0" b="-6867"/>
              </a:stretch>
            </a:blipFill>
          </p:spPr>
        </p:sp>
      </p:grpSp>
      <p:sp>
        <p:nvSpPr>
          <p:cNvPr name="TextBox 11" id="11"/>
          <p:cNvSpPr txBox="true"/>
          <p:nvPr/>
        </p:nvSpPr>
        <p:spPr>
          <a:xfrm rot="0">
            <a:off x="1028700" y="1060404"/>
            <a:ext cx="6663097" cy="960026"/>
          </a:xfrm>
          <a:prstGeom prst="rect">
            <a:avLst/>
          </a:prstGeom>
        </p:spPr>
        <p:txBody>
          <a:bodyPr anchor="t" rtlCol="false" tIns="0" lIns="0" bIns="0" rIns="0">
            <a:spAutoFit/>
          </a:bodyPr>
          <a:lstStyle/>
          <a:p>
            <a:pPr algn="l" marL="0" indent="0" lvl="0">
              <a:lnSpc>
                <a:spcPts val="6452"/>
              </a:lnSpc>
            </a:pPr>
            <a:r>
              <a:rPr lang="en-US" b="true" sz="6517">
                <a:solidFill>
                  <a:srgbClr val="303030"/>
                </a:solidFill>
                <a:latin typeface="Codec Pro Bold"/>
                <a:ea typeface="Codec Pro Bold"/>
                <a:cs typeface="Codec Pro Bold"/>
                <a:sym typeface="Codec Pro Bold"/>
              </a:rPr>
              <a:t>Titre &amp; objectif</a:t>
            </a:r>
          </a:p>
        </p:txBody>
      </p:sp>
      <p:sp>
        <p:nvSpPr>
          <p:cNvPr name="TextBox 12" id="12"/>
          <p:cNvSpPr txBox="true"/>
          <p:nvPr/>
        </p:nvSpPr>
        <p:spPr>
          <a:xfrm rot="0">
            <a:off x="711010" y="3008657"/>
            <a:ext cx="6663097" cy="5059181"/>
          </a:xfrm>
          <a:prstGeom prst="rect">
            <a:avLst/>
          </a:prstGeom>
        </p:spPr>
        <p:txBody>
          <a:bodyPr anchor="t" rtlCol="false" tIns="0" lIns="0" bIns="0" rIns="0">
            <a:spAutoFit/>
          </a:bodyPr>
          <a:lstStyle/>
          <a:p>
            <a:pPr algn="l">
              <a:lnSpc>
                <a:spcPts val="2609"/>
              </a:lnSpc>
            </a:pPr>
            <a:r>
              <a:rPr lang="en-US" sz="2636" b="true">
                <a:solidFill>
                  <a:srgbClr val="303030"/>
                </a:solidFill>
                <a:latin typeface="Codec Pro Bold"/>
                <a:ea typeface="Codec Pro Bold"/>
                <a:cs typeface="Codec Pro Bold"/>
                <a:sym typeface="Codec Pro Bold"/>
              </a:rPr>
              <a:t>Makla — Objectif</a:t>
            </a:r>
          </a:p>
          <a:p>
            <a:pPr algn="l">
              <a:lnSpc>
                <a:spcPts val="2609"/>
              </a:lnSpc>
            </a:pPr>
          </a:p>
          <a:p>
            <a:pPr algn="l" marL="569164" indent="-284582" lvl="1">
              <a:lnSpc>
                <a:spcPts val="2609"/>
              </a:lnSpc>
              <a:buFont typeface="Arial"/>
              <a:buChar char="•"/>
            </a:pPr>
            <a:r>
              <a:rPr lang="en-US" b="true" sz="2636">
                <a:solidFill>
                  <a:srgbClr val="303030"/>
                </a:solidFill>
                <a:latin typeface="Codec Pro Bold"/>
                <a:ea typeface="Codec Pro Bold"/>
                <a:cs typeface="Codec Pro Bold"/>
                <a:sym typeface="Codec Pro Bold"/>
              </a:rPr>
              <a:t>Makla est un assistant nutritionnel personnalisé,</a:t>
            </a:r>
          </a:p>
          <a:p>
            <a:pPr algn="l">
              <a:lnSpc>
                <a:spcPts val="2609"/>
              </a:lnSpc>
            </a:pPr>
          </a:p>
          <a:p>
            <a:pPr algn="l" marL="569164" indent="-284582" lvl="1">
              <a:lnSpc>
                <a:spcPts val="2609"/>
              </a:lnSpc>
              <a:buFont typeface="Arial"/>
              <a:buChar char="•"/>
            </a:pPr>
            <a:r>
              <a:rPr lang="en-US" b="true" sz="2636">
                <a:solidFill>
                  <a:srgbClr val="303030"/>
                </a:solidFill>
                <a:latin typeface="Codec Pro Bold"/>
                <a:ea typeface="Codec Pro Bold"/>
                <a:cs typeface="Codec Pro Bold"/>
                <a:sym typeface="Codec Pro Bold"/>
              </a:rPr>
              <a:t> véritable « nutritionniste en poche »</a:t>
            </a:r>
          </a:p>
          <a:p>
            <a:pPr algn="l">
              <a:lnSpc>
                <a:spcPts val="2609"/>
              </a:lnSpc>
            </a:pPr>
          </a:p>
          <a:p>
            <a:pPr algn="l" marL="569164" indent="-284582" lvl="1">
              <a:lnSpc>
                <a:spcPts val="2609"/>
              </a:lnSpc>
              <a:buFont typeface="Arial"/>
              <a:buChar char="•"/>
            </a:pPr>
            <a:r>
              <a:rPr lang="en-US" b="true" sz="2636">
                <a:solidFill>
                  <a:srgbClr val="303030"/>
                </a:solidFill>
                <a:latin typeface="Codec Pro Bold"/>
                <a:ea typeface="Codec Pro Bold"/>
                <a:cs typeface="Codec Pro Bold"/>
                <a:sym typeface="Codec Pro Bold"/>
              </a:rPr>
              <a:t> qui offre un accompagnement continu aux personnes nécessitant un suivi alimentaire régulier,</a:t>
            </a:r>
          </a:p>
          <a:p>
            <a:pPr algn="l">
              <a:lnSpc>
                <a:spcPts val="2609"/>
              </a:lnSpc>
            </a:pPr>
          </a:p>
          <a:p>
            <a:pPr algn="l" marL="569164" indent="-284582" lvl="1">
              <a:lnSpc>
                <a:spcPts val="2609"/>
              </a:lnSpc>
              <a:buFont typeface="Arial"/>
              <a:buChar char="•"/>
            </a:pPr>
            <a:r>
              <a:rPr lang="en-US" b="true" sz="2636">
                <a:solidFill>
                  <a:srgbClr val="303030"/>
                </a:solidFill>
                <a:latin typeface="Codec Pro Bold"/>
                <a:ea typeface="Codec Pro Bold"/>
                <a:cs typeface="Codec Pro Bold"/>
                <a:sym typeface="Codec Pro Bold"/>
              </a:rPr>
              <a:t> en proposant des recommandations adaptées à leurs besoins et préférences.</a:t>
            </a:r>
          </a:p>
          <a:p>
            <a:pPr algn="l">
              <a:lnSpc>
                <a:spcPts val="3627"/>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2149017"/>
            <a:ext cx="16230569" cy="0"/>
          </a:xfrm>
          <a:prstGeom prst="line">
            <a:avLst/>
          </a:prstGeom>
          <a:ln cap="flat" w="28575">
            <a:solidFill>
              <a:srgbClr val="000000"/>
            </a:solidFill>
            <a:prstDash val="solid"/>
            <a:headEnd type="none" len="sm" w="sm"/>
            <a:tailEnd type="none" len="sm" w="sm"/>
          </a:ln>
        </p:spPr>
      </p:sp>
      <p:sp>
        <p:nvSpPr>
          <p:cNvPr name="Freeform 3" id="3"/>
          <p:cNvSpPr/>
          <p:nvPr/>
        </p:nvSpPr>
        <p:spPr>
          <a:xfrm flipH="false" flipV="false" rot="0">
            <a:off x="0" y="8877269"/>
            <a:ext cx="18288000" cy="1409731"/>
          </a:xfrm>
          <a:custGeom>
            <a:avLst/>
            <a:gdLst/>
            <a:ahLst/>
            <a:cxnLst/>
            <a:rect r="r" b="b" t="t" l="l"/>
            <a:pathLst>
              <a:path h="1409731" w="18288000">
                <a:moveTo>
                  <a:pt x="0" y="0"/>
                </a:moveTo>
                <a:lnTo>
                  <a:pt x="18288000" y="0"/>
                </a:lnTo>
                <a:lnTo>
                  <a:pt x="18288000" y="1409731"/>
                </a:lnTo>
                <a:lnTo>
                  <a:pt x="0" y="1409731"/>
                </a:lnTo>
                <a:lnTo>
                  <a:pt x="0" y="0"/>
                </a:lnTo>
                <a:close/>
              </a:path>
            </a:pathLst>
          </a:custGeom>
          <a:blipFill>
            <a:blip r:embed="rId2">
              <a:alphaModFix amt="31999"/>
            </a:blip>
            <a:stretch>
              <a:fillRect l="0" t="-629713" r="0" b="0"/>
            </a:stretch>
          </a:blipFill>
        </p:spPr>
      </p:sp>
      <p:grpSp>
        <p:nvGrpSpPr>
          <p:cNvPr name="Group 4" id="4"/>
          <p:cNvGrpSpPr/>
          <p:nvPr/>
        </p:nvGrpSpPr>
        <p:grpSpPr>
          <a:xfrm rot="0">
            <a:off x="16389111" y="8496237"/>
            <a:ext cx="870158" cy="762063"/>
            <a:chOff x="0" y="0"/>
            <a:chExt cx="1160210" cy="1016084"/>
          </a:xfrm>
        </p:grpSpPr>
        <p:grpSp>
          <p:nvGrpSpPr>
            <p:cNvPr name="Group 5" id="5"/>
            <p:cNvGrpSpPr/>
            <p:nvPr/>
          </p:nvGrpSpPr>
          <p:grpSpPr>
            <a:xfrm rot="0">
              <a:off x="0" y="0"/>
              <a:ext cx="1160210" cy="1016084"/>
              <a:chOff x="0" y="0"/>
              <a:chExt cx="229177" cy="200708"/>
            </a:xfrm>
          </p:grpSpPr>
          <p:sp>
            <p:nvSpPr>
              <p:cNvPr name="Freeform 6" id="6"/>
              <p:cNvSpPr/>
              <p:nvPr/>
            </p:nvSpPr>
            <p:spPr>
              <a:xfrm flipH="false" flipV="false" rot="0">
                <a:off x="0" y="0"/>
                <a:ext cx="229177" cy="200708"/>
              </a:xfrm>
              <a:custGeom>
                <a:avLst/>
                <a:gdLst/>
                <a:ahLst/>
                <a:cxnLst/>
                <a:rect r="r" b="b" t="t" l="l"/>
                <a:pathLst>
                  <a:path h="200708" w="229177">
                    <a:moveTo>
                      <a:pt x="0" y="0"/>
                    </a:moveTo>
                    <a:lnTo>
                      <a:pt x="229177" y="0"/>
                    </a:lnTo>
                    <a:lnTo>
                      <a:pt x="229177" y="200708"/>
                    </a:lnTo>
                    <a:lnTo>
                      <a:pt x="0" y="200708"/>
                    </a:lnTo>
                    <a:close/>
                  </a:path>
                </a:pathLst>
              </a:custGeom>
              <a:solidFill>
                <a:srgbClr val="269649"/>
              </a:solidFill>
            </p:spPr>
          </p:sp>
          <p:sp>
            <p:nvSpPr>
              <p:cNvPr name="TextBox 7" id="7"/>
              <p:cNvSpPr txBox="true"/>
              <p:nvPr/>
            </p:nvSpPr>
            <p:spPr>
              <a:xfrm>
                <a:off x="0" y="-66675"/>
                <a:ext cx="229177" cy="267383"/>
              </a:xfrm>
              <a:prstGeom prst="rect">
                <a:avLst/>
              </a:prstGeom>
            </p:spPr>
            <p:txBody>
              <a:bodyPr anchor="ctr" rtlCol="false" tIns="50800" lIns="50800" bIns="50800" rIns="50800"/>
              <a:lstStyle/>
              <a:p>
                <a:pPr algn="ctr">
                  <a:lnSpc>
                    <a:spcPts val="3500"/>
                  </a:lnSpc>
                </a:pPr>
              </a:p>
            </p:txBody>
          </p:sp>
        </p:grpSp>
        <p:sp>
          <p:nvSpPr>
            <p:cNvPr name="TextBox 8" id="8"/>
            <p:cNvSpPr txBox="true"/>
            <p:nvPr/>
          </p:nvSpPr>
          <p:spPr>
            <a:xfrm rot="0">
              <a:off x="0" y="162399"/>
              <a:ext cx="1160210" cy="700811"/>
            </a:xfrm>
            <a:prstGeom prst="rect">
              <a:avLst/>
            </a:prstGeom>
          </p:spPr>
          <p:txBody>
            <a:bodyPr anchor="t" rtlCol="false" tIns="0" lIns="0" bIns="0" rIns="0">
              <a:spAutoFit/>
            </a:bodyPr>
            <a:lstStyle/>
            <a:p>
              <a:pPr algn="ctr" marL="0" indent="0" lvl="0">
                <a:lnSpc>
                  <a:spcPts val="3511"/>
                </a:lnSpc>
              </a:pPr>
              <a:r>
                <a:rPr lang="en-US" b="true" sz="3547">
                  <a:solidFill>
                    <a:srgbClr val="FAFAFA"/>
                  </a:solidFill>
                  <a:latin typeface="Codec Pro Bold"/>
                  <a:ea typeface="Codec Pro Bold"/>
                  <a:cs typeface="Codec Pro Bold"/>
                  <a:sym typeface="Codec Pro Bold"/>
                </a:rPr>
                <a:t>02</a:t>
              </a:r>
            </a:p>
          </p:txBody>
        </p:sp>
      </p:grpSp>
      <p:sp>
        <p:nvSpPr>
          <p:cNvPr name="Freeform 9" id="9"/>
          <p:cNvSpPr/>
          <p:nvPr/>
        </p:nvSpPr>
        <p:spPr>
          <a:xfrm flipH="false" flipV="false" rot="0">
            <a:off x="10623799" y="4565942"/>
            <a:ext cx="6406831" cy="3703527"/>
          </a:xfrm>
          <a:custGeom>
            <a:avLst/>
            <a:gdLst/>
            <a:ahLst/>
            <a:cxnLst/>
            <a:rect r="r" b="b" t="t" l="l"/>
            <a:pathLst>
              <a:path h="3703527" w="6406831">
                <a:moveTo>
                  <a:pt x="0" y="0"/>
                </a:moveTo>
                <a:lnTo>
                  <a:pt x="6406832" y="0"/>
                </a:lnTo>
                <a:lnTo>
                  <a:pt x="6406832" y="3703527"/>
                </a:lnTo>
                <a:lnTo>
                  <a:pt x="0" y="3703527"/>
                </a:lnTo>
                <a:lnTo>
                  <a:pt x="0" y="0"/>
                </a:lnTo>
                <a:close/>
              </a:path>
            </a:pathLst>
          </a:custGeom>
          <a:blipFill>
            <a:blip r:embed="rId3"/>
            <a:stretch>
              <a:fillRect l="0" t="0" r="0" b="0"/>
            </a:stretch>
          </a:blipFill>
        </p:spPr>
      </p:sp>
      <p:sp>
        <p:nvSpPr>
          <p:cNvPr name="TextBox 10" id="10"/>
          <p:cNvSpPr txBox="true"/>
          <p:nvPr/>
        </p:nvSpPr>
        <p:spPr>
          <a:xfrm rot="0">
            <a:off x="1028700" y="1060404"/>
            <a:ext cx="9595099" cy="960026"/>
          </a:xfrm>
          <a:prstGeom prst="rect">
            <a:avLst/>
          </a:prstGeom>
        </p:spPr>
        <p:txBody>
          <a:bodyPr anchor="t" rtlCol="false" tIns="0" lIns="0" bIns="0" rIns="0">
            <a:spAutoFit/>
          </a:bodyPr>
          <a:lstStyle/>
          <a:p>
            <a:pPr algn="l" marL="0" indent="0" lvl="0">
              <a:lnSpc>
                <a:spcPts val="6452"/>
              </a:lnSpc>
            </a:pPr>
            <a:r>
              <a:rPr lang="en-US" b="true" sz="6517">
                <a:solidFill>
                  <a:srgbClr val="303030"/>
                </a:solidFill>
                <a:latin typeface="Codec Pro Bold"/>
                <a:ea typeface="Codec Pro Bold"/>
                <a:cs typeface="Codec Pro Bold"/>
                <a:sym typeface="Codec Pro Bold"/>
              </a:rPr>
              <a:t>Contexte &amp; périmètre</a:t>
            </a:r>
          </a:p>
        </p:txBody>
      </p:sp>
      <p:sp>
        <p:nvSpPr>
          <p:cNvPr name="TextBox 11" id="11"/>
          <p:cNvSpPr txBox="true"/>
          <p:nvPr/>
        </p:nvSpPr>
        <p:spPr>
          <a:xfrm rot="0">
            <a:off x="1028700" y="2492603"/>
            <a:ext cx="7991561" cy="6772009"/>
          </a:xfrm>
          <a:prstGeom prst="rect">
            <a:avLst/>
          </a:prstGeom>
        </p:spPr>
        <p:txBody>
          <a:bodyPr anchor="t" rtlCol="false" tIns="0" lIns="0" bIns="0" rIns="0">
            <a:spAutoFit/>
          </a:bodyPr>
          <a:lstStyle/>
          <a:p>
            <a:pPr algn="l">
              <a:lnSpc>
                <a:spcPts val="2818"/>
              </a:lnSpc>
            </a:pPr>
            <a:r>
              <a:rPr lang="en-US" sz="2847" b="true">
                <a:solidFill>
                  <a:srgbClr val="303030"/>
                </a:solidFill>
                <a:latin typeface="Codec Pro Bold"/>
                <a:ea typeface="Codec Pro Bold"/>
                <a:cs typeface="Codec Pro Bold"/>
                <a:sym typeface="Codec Pro Bold"/>
              </a:rPr>
              <a:t>- Utilisateurs cibles :</a:t>
            </a:r>
            <a:r>
              <a:rPr lang="en-US" sz="2847">
                <a:solidFill>
                  <a:srgbClr val="303030"/>
                </a:solidFill>
                <a:latin typeface="Codec Pro"/>
                <a:ea typeface="Codec Pro"/>
                <a:cs typeface="Codec Pro"/>
                <a:sym typeface="Codec Pro"/>
              </a:rPr>
              <a:t> personnes nécessitant un suivi nutritionnel continu (pathologies chroniques, perte de poids, rééducation alimentaire)</a:t>
            </a:r>
          </a:p>
          <a:p>
            <a:pPr algn="l">
              <a:lnSpc>
                <a:spcPts val="2818"/>
              </a:lnSpc>
            </a:pPr>
          </a:p>
          <a:p>
            <a:pPr algn="l">
              <a:lnSpc>
                <a:spcPts val="2818"/>
              </a:lnSpc>
            </a:pPr>
            <a:r>
              <a:rPr lang="en-US" sz="2847" b="true">
                <a:solidFill>
                  <a:srgbClr val="303030"/>
                </a:solidFill>
                <a:latin typeface="Codec Pro Bold"/>
                <a:ea typeface="Codec Pro Bold"/>
                <a:cs typeface="Codec Pro Bold"/>
                <a:sym typeface="Codec Pro Bold"/>
              </a:rPr>
              <a:t>- Cas d'usage prioritaires :</a:t>
            </a:r>
          </a:p>
          <a:p>
            <a:pPr algn="l">
              <a:lnSpc>
                <a:spcPts val="2818"/>
              </a:lnSpc>
            </a:pPr>
          </a:p>
          <a:p>
            <a:pPr algn="l">
              <a:lnSpc>
                <a:spcPts val="2818"/>
              </a:lnSpc>
            </a:pPr>
            <a:r>
              <a:rPr lang="en-US" sz="2847" b="true">
                <a:solidFill>
                  <a:srgbClr val="303030"/>
                </a:solidFill>
                <a:latin typeface="Codec Pro Bold"/>
                <a:ea typeface="Codec Pro Bold"/>
                <a:cs typeface="Codec Pro Bold"/>
                <a:sym typeface="Codec Pro Bold"/>
              </a:rPr>
              <a:t> 1) </a:t>
            </a:r>
            <a:r>
              <a:rPr lang="en-US" sz="2847">
                <a:solidFill>
                  <a:srgbClr val="303030"/>
                </a:solidFill>
                <a:latin typeface="Codec Pro"/>
                <a:ea typeface="Codec Pro"/>
                <a:cs typeface="Codec Pro"/>
                <a:sym typeface="Codec Pro"/>
              </a:rPr>
              <a:t>Création et mise à jour de profil santé/préférences</a:t>
            </a:r>
          </a:p>
          <a:p>
            <a:pPr algn="l">
              <a:lnSpc>
                <a:spcPts val="2818"/>
              </a:lnSpc>
            </a:pPr>
          </a:p>
          <a:p>
            <a:pPr algn="l">
              <a:lnSpc>
                <a:spcPts val="2818"/>
              </a:lnSpc>
            </a:pPr>
            <a:r>
              <a:rPr lang="en-US" sz="2847">
                <a:solidFill>
                  <a:srgbClr val="303030"/>
                </a:solidFill>
                <a:latin typeface="Codec Pro"/>
                <a:ea typeface="Codec Pro"/>
                <a:cs typeface="Codec Pro"/>
                <a:sym typeface="Codec Pro"/>
              </a:rPr>
              <a:t> </a:t>
            </a:r>
            <a:r>
              <a:rPr lang="en-US" sz="2847" b="true">
                <a:solidFill>
                  <a:srgbClr val="303030"/>
                </a:solidFill>
                <a:latin typeface="Codec Pro Bold"/>
                <a:ea typeface="Codec Pro Bold"/>
                <a:cs typeface="Codec Pro Bold"/>
                <a:sym typeface="Codec Pro Bold"/>
              </a:rPr>
              <a:t>2) </a:t>
            </a:r>
            <a:r>
              <a:rPr lang="en-US" sz="2847">
                <a:solidFill>
                  <a:srgbClr val="303030"/>
                </a:solidFill>
                <a:latin typeface="Codec Pro"/>
                <a:ea typeface="Codec Pro"/>
                <a:cs typeface="Codec Pro"/>
                <a:sym typeface="Codec Pro"/>
              </a:rPr>
              <a:t>Génération de plans de repas</a:t>
            </a:r>
            <a:r>
              <a:rPr lang="en-US" sz="2847" b="true">
                <a:solidFill>
                  <a:srgbClr val="303030"/>
                </a:solidFill>
                <a:latin typeface="Codec Pro Bold"/>
                <a:ea typeface="Codec Pro Bold"/>
                <a:cs typeface="Codec Pro Bold"/>
                <a:sym typeface="Codec Pro Bold"/>
              </a:rPr>
              <a:t> </a:t>
            </a:r>
            <a:r>
              <a:rPr lang="en-US" sz="2847">
                <a:solidFill>
                  <a:srgbClr val="303030"/>
                </a:solidFill>
                <a:latin typeface="Codec Pro"/>
                <a:ea typeface="Codec Pro"/>
                <a:cs typeface="Codec Pro"/>
                <a:sym typeface="Codec Pro"/>
              </a:rPr>
              <a:t>personnalisés </a:t>
            </a:r>
          </a:p>
          <a:p>
            <a:pPr algn="l">
              <a:lnSpc>
                <a:spcPts val="2818"/>
              </a:lnSpc>
            </a:pPr>
          </a:p>
          <a:p>
            <a:pPr algn="l">
              <a:lnSpc>
                <a:spcPts val="2818"/>
              </a:lnSpc>
            </a:pPr>
            <a:r>
              <a:rPr lang="en-US" sz="2847" b="true">
                <a:solidFill>
                  <a:srgbClr val="303030"/>
                </a:solidFill>
                <a:latin typeface="Codec Pro Bold"/>
                <a:ea typeface="Codec Pro Bold"/>
                <a:cs typeface="Codec Pro Bold"/>
                <a:sym typeface="Codec Pro Bold"/>
              </a:rPr>
              <a:t>3) </a:t>
            </a:r>
            <a:r>
              <a:rPr lang="en-US" sz="2847">
                <a:solidFill>
                  <a:srgbClr val="303030"/>
                </a:solidFill>
                <a:latin typeface="Codec Pro"/>
                <a:ea typeface="Codec Pro"/>
                <a:cs typeface="Codec Pro"/>
                <a:sym typeface="Codec Pro"/>
              </a:rPr>
              <a:t>Rappels et suivi d'adhérence </a:t>
            </a:r>
          </a:p>
          <a:p>
            <a:pPr algn="l">
              <a:lnSpc>
                <a:spcPts val="2818"/>
              </a:lnSpc>
            </a:pPr>
          </a:p>
          <a:p>
            <a:pPr algn="l">
              <a:lnSpc>
                <a:spcPts val="2818"/>
              </a:lnSpc>
            </a:pPr>
            <a:r>
              <a:rPr lang="en-US" sz="2847">
                <a:solidFill>
                  <a:srgbClr val="303030"/>
                </a:solidFill>
                <a:latin typeface="Codec Pro"/>
                <a:ea typeface="Codec Pro"/>
                <a:cs typeface="Codec Pro"/>
                <a:sym typeface="Codec Pro"/>
              </a:rPr>
              <a:t>4) Escalade vers professionnel si besoin </a:t>
            </a:r>
          </a:p>
          <a:p>
            <a:pPr algn="l">
              <a:lnSpc>
                <a:spcPts val="2818"/>
              </a:lnSpc>
            </a:pPr>
          </a:p>
          <a:p>
            <a:pPr algn="l">
              <a:lnSpc>
                <a:spcPts val="2818"/>
              </a:lnSpc>
            </a:pPr>
            <a:r>
              <a:rPr lang="en-US" sz="2847">
                <a:solidFill>
                  <a:srgbClr val="303030"/>
                </a:solidFill>
                <a:latin typeface="Codec Pro"/>
                <a:ea typeface="Codec Pro"/>
                <a:cs typeface="Codec Pro"/>
                <a:sym typeface="Codec Pro"/>
              </a:rPr>
              <a:t>5) Chatbot conversationnel et agent </a:t>
            </a:r>
          </a:p>
          <a:p>
            <a:pPr algn="l" marL="0" indent="0" lvl="0">
              <a:lnSpc>
                <a:spcPts val="2818"/>
              </a:lnSpc>
            </a:pPr>
          </a:p>
        </p:txBody>
      </p:sp>
      <p:sp>
        <p:nvSpPr>
          <p:cNvPr name="TextBox 12" id="12"/>
          <p:cNvSpPr txBox="true"/>
          <p:nvPr/>
        </p:nvSpPr>
        <p:spPr>
          <a:xfrm rot="0">
            <a:off x="10623799" y="3318433"/>
            <a:ext cx="6635470" cy="1133209"/>
          </a:xfrm>
          <a:prstGeom prst="rect">
            <a:avLst/>
          </a:prstGeom>
        </p:spPr>
        <p:txBody>
          <a:bodyPr anchor="t" rtlCol="false" tIns="0" lIns="0" bIns="0" rIns="0">
            <a:spAutoFit/>
          </a:bodyPr>
          <a:lstStyle/>
          <a:p>
            <a:pPr algn="l" marL="0" indent="0" lvl="0">
              <a:lnSpc>
                <a:spcPts val="2818"/>
              </a:lnSpc>
            </a:pPr>
            <a:r>
              <a:rPr lang="en-US" sz="2847">
                <a:solidFill>
                  <a:srgbClr val="303030"/>
                </a:solidFill>
                <a:latin typeface="Codec Pro"/>
                <a:ea typeface="Codec Pro"/>
                <a:cs typeface="Codec Pro"/>
                <a:sym typeface="Codec Pro"/>
              </a:rPr>
              <a:t>- Limites : non destiné au diagnostic médical, pas pour urgences, validation humaine pour cas à risque</a:t>
            </a:r>
          </a:p>
        </p:txBody>
      </p:sp>
      <p:sp>
        <p:nvSpPr>
          <p:cNvPr name="TextBox 13" id="13"/>
          <p:cNvSpPr txBox="true"/>
          <p:nvPr/>
        </p:nvSpPr>
        <p:spPr>
          <a:xfrm rot="0">
            <a:off x="10623799" y="2729050"/>
            <a:ext cx="6616039" cy="477126"/>
          </a:xfrm>
          <a:prstGeom prst="rect">
            <a:avLst/>
          </a:prstGeom>
        </p:spPr>
        <p:txBody>
          <a:bodyPr anchor="t" rtlCol="false" tIns="0" lIns="0" bIns="0" rIns="0">
            <a:spAutoFit/>
          </a:bodyPr>
          <a:lstStyle/>
          <a:p>
            <a:pPr algn="l" marL="0" indent="0" lvl="0">
              <a:lnSpc>
                <a:spcPts val="3214"/>
              </a:lnSpc>
            </a:pPr>
            <a:r>
              <a:rPr lang="en-US" b="true" sz="3247">
                <a:solidFill>
                  <a:srgbClr val="303030"/>
                </a:solidFill>
                <a:latin typeface="Codec Pro Bold"/>
                <a:ea typeface="Codec Pro Bold"/>
                <a:cs typeface="Codec Pro Bold"/>
                <a:sym typeface="Codec Pro Bold"/>
              </a:rPr>
              <a:t>Sous titre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2149017"/>
            <a:ext cx="16230569" cy="0"/>
          </a:xfrm>
          <a:prstGeom prst="line">
            <a:avLst/>
          </a:prstGeom>
          <a:ln cap="flat" w="28575">
            <a:solidFill>
              <a:srgbClr val="000000"/>
            </a:solidFill>
            <a:prstDash val="solid"/>
            <a:headEnd type="none" len="sm" w="sm"/>
            <a:tailEnd type="none" len="sm" w="sm"/>
          </a:ln>
        </p:spPr>
      </p:sp>
      <p:sp>
        <p:nvSpPr>
          <p:cNvPr name="Freeform 3" id="3"/>
          <p:cNvSpPr/>
          <p:nvPr/>
        </p:nvSpPr>
        <p:spPr>
          <a:xfrm flipH="false" flipV="false" rot="0">
            <a:off x="0" y="8877269"/>
            <a:ext cx="18288000" cy="1409731"/>
          </a:xfrm>
          <a:custGeom>
            <a:avLst/>
            <a:gdLst/>
            <a:ahLst/>
            <a:cxnLst/>
            <a:rect r="r" b="b" t="t" l="l"/>
            <a:pathLst>
              <a:path h="1409731" w="18288000">
                <a:moveTo>
                  <a:pt x="0" y="0"/>
                </a:moveTo>
                <a:lnTo>
                  <a:pt x="18288000" y="0"/>
                </a:lnTo>
                <a:lnTo>
                  <a:pt x="18288000" y="1409731"/>
                </a:lnTo>
                <a:lnTo>
                  <a:pt x="0" y="1409731"/>
                </a:lnTo>
                <a:lnTo>
                  <a:pt x="0" y="0"/>
                </a:lnTo>
                <a:close/>
              </a:path>
            </a:pathLst>
          </a:custGeom>
          <a:blipFill>
            <a:blip r:embed="rId2">
              <a:alphaModFix amt="31999"/>
            </a:blip>
            <a:stretch>
              <a:fillRect l="0" t="-629713" r="0" b="0"/>
            </a:stretch>
          </a:blipFill>
        </p:spPr>
      </p:sp>
      <p:grpSp>
        <p:nvGrpSpPr>
          <p:cNvPr name="Group 4" id="4"/>
          <p:cNvGrpSpPr/>
          <p:nvPr/>
        </p:nvGrpSpPr>
        <p:grpSpPr>
          <a:xfrm rot="0">
            <a:off x="16389111" y="8496237"/>
            <a:ext cx="870158" cy="762063"/>
            <a:chOff x="0" y="0"/>
            <a:chExt cx="1160210" cy="1016084"/>
          </a:xfrm>
        </p:grpSpPr>
        <p:grpSp>
          <p:nvGrpSpPr>
            <p:cNvPr name="Group 5" id="5"/>
            <p:cNvGrpSpPr/>
            <p:nvPr/>
          </p:nvGrpSpPr>
          <p:grpSpPr>
            <a:xfrm rot="0">
              <a:off x="0" y="0"/>
              <a:ext cx="1160210" cy="1016084"/>
              <a:chOff x="0" y="0"/>
              <a:chExt cx="229177" cy="200708"/>
            </a:xfrm>
          </p:grpSpPr>
          <p:sp>
            <p:nvSpPr>
              <p:cNvPr name="Freeform 6" id="6"/>
              <p:cNvSpPr/>
              <p:nvPr/>
            </p:nvSpPr>
            <p:spPr>
              <a:xfrm flipH="false" flipV="false" rot="0">
                <a:off x="0" y="0"/>
                <a:ext cx="229177" cy="200708"/>
              </a:xfrm>
              <a:custGeom>
                <a:avLst/>
                <a:gdLst/>
                <a:ahLst/>
                <a:cxnLst/>
                <a:rect r="r" b="b" t="t" l="l"/>
                <a:pathLst>
                  <a:path h="200708" w="229177">
                    <a:moveTo>
                      <a:pt x="0" y="0"/>
                    </a:moveTo>
                    <a:lnTo>
                      <a:pt x="229177" y="0"/>
                    </a:lnTo>
                    <a:lnTo>
                      <a:pt x="229177" y="200708"/>
                    </a:lnTo>
                    <a:lnTo>
                      <a:pt x="0" y="200708"/>
                    </a:lnTo>
                    <a:close/>
                  </a:path>
                </a:pathLst>
              </a:custGeom>
              <a:solidFill>
                <a:srgbClr val="269649"/>
              </a:solidFill>
            </p:spPr>
          </p:sp>
          <p:sp>
            <p:nvSpPr>
              <p:cNvPr name="TextBox 7" id="7"/>
              <p:cNvSpPr txBox="true"/>
              <p:nvPr/>
            </p:nvSpPr>
            <p:spPr>
              <a:xfrm>
                <a:off x="0" y="-66675"/>
                <a:ext cx="229177" cy="267383"/>
              </a:xfrm>
              <a:prstGeom prst="rect">
                <a:avLst/>
              </a:prstGeom>
            </p:spPr>
            <p:txBody>
              <a:bodyPr anchor="ctr" rtlCol="false" tIns="50800" lIns="50800" bIns="50800" rIns="50800"/>
              <a:lstStyle/>
              <a:p>
                <a:pPr algn="ctr">
                  <a:lnSpc>
                    <a:spcPts val="3500"/>
                  </a:lnSpc>
                </a:pPr>
              </a:p>
            </p:txBody>
          </p:sp>
        </p:grpSp>
        <p:sp>
          <p:nvSpPr>
            <p:cNvPr name="TextBox 8" id="8"/>
            <p:cNvSpPr txBox="true"/>
            <p:nvPr/>
          </p:nvSpPr>
          <p:spPr>
            <a:xfrm rot="0">
              <a:off x="0" y="162399"/>
              <a:ext cx="1160210" cy="700811"/>
            </a:xfrm>
            <a:prstGeom prst="rect">
              <a:avLst/>
            </a:prstGeom>
          </p:spPr>
          <p:txBody>
            <a:bodyPr anchor="t" rtlCol="false" tIns="0" lIns="0" bIns="0" rIns="0">
              <a:spAutoFit/>
            </a:bodyPr>
            <a:lstStyle/>
            <a:p>
              <a:pPr algn="ctr" marL="0" indent="0" lvl="0">
                <a:lnSpc>
                  <a:spcPts val="3511"/>
                </a:lnSpc>
              </a:pPr>
              <a:r>
                <a:rPr lang="en-US" b="true" sz="3547">
                  <a:solidFill>
                    <a:srgbClr val="FAFAFA"/>
                  </a:solidFill>
                  <a:latin typeface="Codec Pro Bold"/>
                  <a:ea typeface="Codec Pro Bold"/>
                  <a:cs typeface="Codec Pro Bold"/>
                  <a:sym typeface="Codec Pro Bold"/>
                </a:rPr>
                <a:t>03</a:t>
              </a:r>
            </a:p>
          </p:txBody>
        </p:sp>
      </p:grpSp>
      <p:grpSp>
        <p:nvGrpSpPr>
          <p:cNvPr name="Group 9" id="9"/>
          <p:cNvGrpSpPr/>
          <p:nvPr/>
        </p:nvGrpSpPr>
        <p:grpSpPr>
          <a:xfrm rot="0">
            <a:off x="544631" y="2594507"/>
            <a:ext cx="6496311" cy="6987627"/>
            <a:chOff x="0" y="0"/>
            <a:chExt cx="1006449" cy="1082566"/>
          </a:xfrm>
        </p:grpSpPr>
        <p:sp>
          <p:nvSpPr>
            <p:cNvPr name="Freeform 10" id="10"/>
            <p:cNvSpPr/>
            <p:nvPr/>
          </p:nvSpPr>
          <p:spPr>
            <a:xfrm flipH="false" flipV="false" rot="0">
              <a:off x="0" y="0"/>
              <a:ext cx="1006449" cy="1082566"/>
            </a:xfrm>
            <a:custGeom>
              <a:avLst/>
              <a:gdLst/>
              <a:ahLst/>
              <a:cxnLst/>
              <a:rect r="r" b="b" t="t" l="l"/>
              <a:pathLst>
                <a:path h="1082566" w="1006449">
                  <a:moveTo>
                    <a:pt x="0" y="0"/>
                  </a:moveTo>
                  <a:lnTo>
                    <a:pt x="1006449" y="0"/>
                  </a:lnTo>
                  <a:lnTo>
                    <a:pt x="1006449" y="1082566"/>
                  </a:lnTo>
                  <a:lnTo>
                    <a:pt x="0" y="1082566"/>
                  </a:lnTo>
                  <a:close/>
                </a:path>
              </a:pathLst>
            </a:custGeom>
            <a:blipFill>
              <a:blip r:embed="rId3"/>
              <a:stretch>
                <a:fillRect l="-21809" t="0" r="-21809" b="0"/>
              </a:stretch>
            </a:blipFill>
          </p:spPr>
        </p:sp>
      </p:grpSp>
      <p:sp>
        <p:nvSpPr>
          <p:cNvPr name="TextBox 11" id="11"/>
          <p:cNvSpPr txBox="true"/>
          <p:nvPr/>
        </p:nvSpPr>
        <p:spPr>
          <a:xfrm rot="0">
            <a:off x="1391775" y="819699"/>
            <a:ext cx="15088105" cy="1774808"/>
          </a:xfrm>
          <a:prstGeom prst="rect">
            <a:avLst/>
          </a:prstGeom>
        </p:spPr>
        <p:txBody>
          <a:bodyPr anchor="t" rtlCol="false" tIns="0" lIns="0" bIns="0" rIns="0">
            <a:spAutoFit/>
          </a:bodyPr>
          <a:lstStyle/>
          <a:p>
            <a:pPr algn="l">
              <a:lnSpc>
                <a:spcPts val="6452"/>
              </a:lnSpc>
            </a:pPr>
            <a:r>
              <a:rPr lang="en-US" sz="6517" b="true">
                <a:solidFill>
                  <a:srgbClr val="303030"/>
                </a:solidFill>
                <a:latin typeface="Codec Pro Bold"/>
                <a:ea typeface="Codec Pro Bold"/>
                <a:cs typeface="Codec Pro Bold"/>
                <a:sym typeface="Codec Pro Bold"/>
              </a:rPr>
              <a:t>Architecture &amp; Composants</a:t>
            </a:r>
          </a:p>
          <a:p>
            <a:pPr algn="l" marL="0" indent="0" lvl="0">
              <a:lnSpc>
                <a:spcPts val="6452"/>
              </a:lnSpc>
            </a:pPr>
          </a:p>
        </p:txBody>
      </p:sp>
      <p:sp>
        <p:nvSpPr>
          <p:cNvPr name="TextBox 12" id="12"/>
          <p:cNvSpPr txBox="true"/>
          <p:nvPr/>
        </p:nvSpPr>
        <p:spPr>
          <a:xfrm rot="0">
            <a:off x="7817777" y="3005002"/>
            <a:ext cx="11211481" cy="5456225"/>
          </a:xfrm>
          <a:prstGeom prst="rect">
            <a:avLst/>
          </a:prstGeom>
        </p:spPr>
        <p:txBody>
          <a:bodyPr anchor="t" rtlCol="false" tIns="0" lIns="0" bIns="0" rIns="0">
            <a:spAutoFit/>
          </a:bodyPr>
          <a:lstStyle/>
          <a:p>
            <a:pPr algn="l">
              <a:lnSpc>
                <a:spcPts val="2719"/>
              </a:lnSpc>
            </a:pPr>
            <a:r>
              <a:rPr lang="en-US" sz="2747" u="sng" b="true">
                <a:solidFill>
                  <a:srgbClr val="303030"/>
                </a:solidFill>
                <a:latin typeface="Codec Pro Bold"/>
                <a:ea typeface="Codec Pro Bold"/>
                <a:cs typeface="Codec Pro Bold"/>
                <a:sym typeface="Codec Pro Bold"/>
              </a:rPr>
              <a:t>Stack Principale</a:t>
            </a:r>
          </a:p>
          <a:p>
            <a:pPr algn="l" marL="506754" indent="-253377" lvl="1">
              <a:lnSpc>
                <a:spcPts val="2323"/>
              </a:lnSpc>
              <a:buFont typeface="Arial"/>
              <a:buChar char="•"/>
            </a:pPr>
            <a:r>
              <a:rPr lang="en-US" b="true" sz="2347">
                <a:solidFill>
                  <a:srgbClr val="303030"/>
                </a:solidFill>
                <a:latin typeface="Codec Pro Bold"/>
                <a:ea typeface="Codec Pro Bold"/>
                <a:cs typeface="Codec Pro Bold"/>
                <a:sym typeface="Codec Pro Bold"/>
              </a:rPr>
              <a:t>Frontend</a:t>
            </a:r>
            <a:r>
              <a:rPr lang="en-US" sz="2347">
                <a:solidFill>
                  <a:srgbClr val="303030"/>
                </a:solidFill>
                <a:latin typeface="Codec Pro"/>
                <a:ea typeface="Codec Pro"/>
                <a:cs typeface="Codec Pro"/>
                <a:sym typeface="Codec Pro"/>
              </a:rPr>
              <a:t> : Angular SPA avec Material Design</a:t>
            </a:r>
          </a:p>
          <a:p>
            <a:pPr algn="l" marL="506754" indent="-253377" lvl="1">
              <a:lnSpc>
                <a:spcPts val="2323"/>
              </a:lnSpc>
              <a:buFont typeface="Arial"/>
              <a:buChar char="•"/>
            </a:pPr>
            <a:r>
              <a:rPr lang="en-US" b="true" sz="2347">
                <a:solidFill>
                  <a:srgbClr val="303030"/>
                </a:solidFill>
                <a:latin typeface="Codec Pro Bold"/>
                <a:ea typeface="Codec Pro Bold"/>
                <a:cs typeface="Codec Pro Bold"/>
                <a:sym typeface="Codec Pro Bold"/>
              </a:rPr>
              <a:t>API Gateway</a:t>
            </a:r>
            <a:r>
              <a:rPr lang="en-US" sz="2347">
                <a:solidFill>
                  <a:srgbClr val="303030"/>
                </a:solidFill>
                <a:latin typeface="Codec Pro"/>
                <a:ea typeface="Codec Pro"/>
                <a:cs typeface="Codec Pro"/>
                <a:sym typeface="Codec Pro"/>
              </a:rPr>
              <a:t> : Spring Cloud Gateway (routage intelligent)</a:t>
            </a:r>
          </a:p>
          <a:p>
            <a:pPr algn="l" marL="506754" indent="-253377" lvl="1">
              <a:lnSpc>
                <a:spcPts val="2323"/>
              </a:lnSpc>
              <a:buFont typeface="Arial"/>
              <a:buChar char="•"/>
            </a:pPr>
            <a:r>
              <a:rPr lang="en-US" b="true" sz="2347">
                <a:solidFill>
                  <a:srgbClr val="303030"/>
                </a:solidFill>
                <a:latin typeface="Codec Pro Bold"/>
                <a:ea typeface="Codec Pro Bold"/>
                <a:cs typeface="Codec Pro Bold"/>
                <a:sym typeface="Codec Pro Bold"/>
              </a:rPr>
              <a:t>Backend</a:t>
            </a:r>
            <a:r>
              <a:rPr lang="en-US" sz="2347">
                <a:solidFill>
                  <a:srgbClr val="303030"/>
                </a:solidFill>
                <a:latin typeface="Codec Pro"/>
                <a:ea typeface="Codec Pro"/>
                <a:cs typeface="Codec Pro"/>
                <a:sym typeface="Codec Pro"/>
              </a:rPr>
              <a:t> : 9 microservices Spring Boot</a:t>
            </a:r>
          </a:p>
          <a:p>
            <a:pPr algn="l" marL="506754" indent="-253377" lvl="1">
              <a:lnSpc>
                <a:spcPts val="2323"/>
              </a:lnSpc>
              <a:buFont typeface="Arial"/>
              <a:buChar char="•"/>
            </a:pPr>
            <a:r>
              <a:rPr lang="en-US" b="true" sz="2347">
                <a:solidFill>
                  <a:srgbClr val="303030"/>
                </a:solidFill>
                <a:latin typeface="Codec Pro Bold"/>
                <a:ea typeface="Codec Pro Bold"/>
                <a:cs typeface="Codec Pro Bold"/>
                <a:sym typeface="Codec Pro Bold"/>
              </a:rPr>
              <a:t>Sécurité</a:t>
            </a:r>
            <a:r>
              <a:rPr lang="en-US" sz="2347">
                <a:solidFill>
                  <a:srgbClr val="303030"/>
                </a:solidFill>
                <a:latin typeface="Codec Pro"/>
                <a:ea typeface="Codec Pro"/>
                <a:cs typeface="Codec Pro"/>
                <a:sym typeface="Codec Pro"/>
              </a:rPr>
              <a:t> : OAuth2/JWT avec Keycloak</a:t>
            </a:r>
          </a:p>
          <a:p>
            <a:pPr algn="l" marL="506754" indent="-253377" lvl="1">
              <a:lnSpc>
                <a:spcPts val="2323"/>
              </a:lnSpc>
              <a:buFont typeface="Arial"/>
              <a:buChar char="•"/>
            </a:pPr>
            <a:r>
              <a:rPr lang="en-US" b="true" sz="2347">
                <a:solidFill>
                  <a:srgbClr val="303030"/>
                </a:solidFill>
                <a:latin typeface="Codec Pro Bold"/>
                <a:ea typeface="Codec Pro Bold"/>
                <a:cs typeface="Codec Pro Bold"/>
                <a:sym typeface="Codec Pro Bold"/>
              </a:rPr>
              <a:t>Communication</a:t>
            </a:r>
            <a:r>
              <a:rPr lang="en-US" sz="2347">
                <a:solidFill>
                  <a:srgbClr val="303030"/>
                </a:solidFill>
                <a:latin typeface="Codec Pro"/>
                <a:ea typeface="Codec Pro"/>
                <a:cs typeface="Codec Pro"/>
                <a:sym typeface="Codec Pro"/>
              </a:rPr>
              <a:t> : REST/HTTP via Gateway</a:t>
            </a:r>
          </a:p>
          <a:p>
            <a:pPr algn="l">
              <a:lnSpc>
                <a:spcPts val="2323"/>
              </a:lnSpc>
            </a:pPr>
          </a:p>
          <a:p>
            <a:pPr algn="l">
              <a:lnSpc>
                <a:spcPts val="2719"/>
              </a:lnSpc>
            </a:pPr>
            <a:r>
              <a:rPr lang="en-US" sz="2747" u="sng" b="true">
                <a:solidFill>
                  <a:srgbClr val="303030"/>
                </a:solidFill>
                <a:latin typeface="Codec Pro Bold"/>
                <a:ea typeface="Codec Pro Bold"/>
                <a:cs typeface="Codec Pro Bold"/>
                <a:sym typeface="Codec Pro Bold"/>
              </a:rPr>
              <a:t>Services Clés</a:t>
            </a:r>
          </a:p>
          <a:p>
            <a:pPr algn="l" marL="506754" indent="-253377" lvl="1">
              <a:lnSpc>
                <a:spcPts val="2323"/>
              </a:lnSpc>
              <a:buFont typeface="Arial"/>
              <a:buChar char="•"/>
            </a:pPr>
            <a:r>
              <a:rPr lang="en-US" b="true" sz="2347">
                <a:solidFill>
                  <a:srgbClr val="303030"/>
                </a:solidFill>
                <a:latin typeface="Codec Pro Bold"/>
                <a:ea typeface="Codec Pro Bold"/>
                <a:cs typeface="Codec Pro Bold"/>
                <a:sym typeface="Codec Pro Bold"/>
              </a:rPr>
              <a:t>Services Nutrition</a:t>
            </a:r>
            <a:r>
              <a:rPr lang="en-US" sz="2347">
                <a:solidFill>
                  <a:srgbClr val="303030"/>
                </a:solidFill>
                <a:latin typeface="Codec Pro"/>
                <a:ea typeface="Codec Pro"/>
                <a:cs typeface="Codec Pro"/>
                <a:sym typeface="Codec Pro"/>
              </a:rPr>
              <a:t> : Meal, Food, Water, Nutrition</a:t>
            </a:r>
          </a:p>
          <a:p>
            <a:pPr algn="l" marL="506754" indent="-253377" lvl="1">
              <a:lnSpc>
                <a:spcPts val="2323"/>
              </a:lnSpc>
              <a:buFont typeface="Arial"/>
              <a:buChar char="•"/>
            </a:pPr>
            <a:r>
              <a:rPr lang="en-US" b="true" sz="2347">
                <a:solidFill>
                  <a:srgbClr val="303030"/>
                </a:solidFill>
                <a:latin typeface="Codec Pro Bold"/>
                <a:ea typeface="Codec Pro Bold"/>
                <a:cs typeface="Codec Pro Bold"/>
                <a:sym typeface="Codec Pro Bold"/>
              </a:rPr>
              <a:t>Services Support</a:t>
            </a:r>
            <a:r>
              <a:rPr lang="en-US" sz="2347">
                <a:solidFill>
                  <a:srgbClr val="303030"/>
                </a:solidFill>
                <a:latin typeface="Codec Pro"/>
                <a:ea typeface="Codec Pro"/>
                <a:cs typeface="Codec Pro"/>
                <a:sym typeface="Codec Pro"/>
              </a:rPr>
              <a:t> : User, Notification, AI</a:t>
            </a:r>
          </a:p>
          <a:p>
            <a:pPr algn="l" marL="506754" indent="-253377" lvl="1">
              <a:lnSpc>
                <a:spcPts val="2323"/>
              </a:lnSpc>
              <a:buFont typeface="Arial"/>
              <a:buChar char="•"/>
            </a:pPr>
            <a:r>
              <a:rPr lang="en-US" b="true" sz="2347">
                <a:solidFill>
                  <a:srgbClr val="303030"/>
                </a:solidFill>
                <a:latin typeface="Codec Pro Bold"/>
                <a:ea typeface="Codec Pro Bold"/>
                <a:cs typeface="Codec Pro Bold"/>
                <a:sym typeface="Codec Pro Bold"/>
              </a:rPr>
              <a:t>AI Service</a:t>
            </a:r>
            <a:r>
              <a:rPr lang="en-US" sz="2347">
                <a:solidFill>
                  <a:srgbClr val="303030"/>
                </a:solidFill>
                <a:latin typeface="Codec Pro"/>
                <a:ea typeface="Codec Pro"/>
                <a:cs typeface="Codec Pro"/>
                <a:sym typeface="Codec Pro"/>
              </a:rPr>
              <a:t> : RAG + LLM (LangChain4j) </a:t>
            </a:r>
          </a:p>
          <a:p>
            <a:pPr algn="l">
              <a:lnSpc>
                <a:spcPts val="2323"/>
              </a:lnSpc>
            </a:pPr>
          </a:p>
          <a:p>
            <a:pPr algn="l">
              <a:lnSpc>
                <a:spcPts val="2719"/>
              </a:lnSpc>
            </a:pPr>
            <a:r>
              <a:rPr lang="en-US" sz="2747" u="sng" b="true">
                <a:solidFill>
                  <a:srgbClr val="303030"/>
                </a:solidFill>
                <a:latin typeface="Codec Pro Bold"/>
                <a:ea typeface="Codec Pro Bold"/>
                <a:cs typeface="Codec Pro Bold"/>
                <a:sym typeface="Codec Pro Bold"/>
              </a:rPr>
              <a:t>Persistence</a:t>
            </a:r>
          </a:p>
          <a:p>
            <a:pPr algn="l" marL="506754" indent="-253377" lvl="1">
              <a:lnSpc>
                <a:spcPts val="2323"/>
              </a:lnSpc>
              <a:buFont typeface="Arial"/>
              <a:buChar char="•"/>
            </a:pPr>
            <a:r>
              <a:rPr lang="en-US" b="true" sz="2347">
                <a:solidFill>
                  <a:srgbClr val="303030"/>
                </a:solidFill>
                <a:latin typeface="Codec Pro Bold"/>
                <a:ea typeface="Codec Pro Bold"/>
                <a:cs typeface="Codec Pro Bold"/>
                <a:sym typeface="Codec Pro Bold"/>
              </a:rPr>
              <a:t>PostgreSQL</a:t>
            </a:r>
            <a:r>
              <a:rPr lang="en-US" sz="2347">
                <a:solidFill>
                  <a:srgbClr val="303030"/>
                </a:solidFill>
                <a:latin typeface="Codec Pro"/>
                <a:ea typeface="Codec Pro"/>
                <a:cs typeface="Codec Pro"/>
                <a:sym typeface="Codec Pro"/>
              </a:rPr>
              <a:t> : Données structurées (utilisateurs, repas)</a:t>
            </a:r>
          </a:p>
          <a:p>
            <a:pPr algn="l" marL="506754" indent="-253377" lvl="1">
              <a:lnSpc>
                <a:spcPts val="2323"/>
              </a:lnSpc>
              <a:buFont typeface="Arial"/>
              <a:buChar char="•"/>
            </a:pPr>
            <a:r>
              <a:rPr lang="en-US" b="true" sz="2347">
                <a:solidFill>
                  <a:srgbClr val="303030"/>
                </a:solidFill>
                <a:latin typeface="Codec Pro Bold"/>
                <a:ea typeface="Codec Pro Bold"/>
                <a:cs typeface="Codec Pro Bold"/>
                <a:sym typeface="Codec Pro Bold"/>
              </a:rPr>
              <a:t>VectorDB</a:t>
            </a:r>
            <a:r>
              <a:rPr lang="en-US" sz="2347">
                <a:solidFill>
                  <a:srgbClr val="303030"/>
                </a:solidFill>
                <a:latin typeface="Codec Pro"/>
                <a:ea typeface="Codec Pro"/>
                <a:cs typeface="Codec Pro"/>
                <a:sym typeface="Codec Pro"/>
              </a:rPr>
              <a:t> : Embeddings pour RAG et recherche sémantique</a:t>
            </a:r>
          </a:p>
          <a:p>
            <a:pPr algn="l">
              <a:lnSpc>
                <a:spcPts val="2323"/>
              </a:lnSpc>
            </a:pPr>
          </a:p>
          <a:p>
            <a:pPr algn="l">
              <a:lnSpc>
                <a:spcPts val="2323"/>
              </a:lnSpc>
            </a:pPr>
          </a:p>
          <a:p>
            <a:pPr algn="l" marL="0" indent="0" lvl="0">
              <a:lnSpc>
                <a:spcPts val="2818"/>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2149017"/>
            <a:ext cx="16230569" cy="0"/>
          </a:xfrm>
          <a:prstGeom prst="line">
            <a:avLst/>
          </a:prstGeom>
          <a:ln cap="flat" w="28575">
            <a:solidFill>
              <a:srgbClr val="000000"/>
            </a:solidFill>
            <a:prstDash val="solid"/>
            <a:headEnd type="none" len="sm" w="sm"/>
            <a:tailEnd type="none" len="sm" w="sm"/>
          </a:ln>
        </p:spPr>
      </p:sp>
      <p:sp>
        <p:nvSpPr>
          <p:cNvPr name="Freeform 3" id="3"/>
          <p:cNvSpPr/>
          <p:nvPr/>
        </p:nvSpPr>
        <p:spPr>
          <a:xfrm flipH="false" flipV="false" rot="0">
            <a:off x="0" y="8877269"/>
            <a:ext cx="18288000" cy="1409731"/>
          </a:xfrm>
          <a:custGeom>
            <a:avLst/>
            <a:gdLst/>
            <a:ahLst/>
            <a:cxnLst/>
            <a:rect r="r" b="b" t="t" l="l"/>
            <a:pathLst>
              <a:path h="1409731" w="18288000">
                <a:moveTo>
                  <a:pt x="0" y="0"/>
                </a:moveTo>
                <a:lnTo>
                  <a:pt x="18288000" y="0"/>
                </a:lnTo>
                <a:lnTo>
                  <a:pt x="18288000" y="1409731"/>
                </a:lnTo>
                <a:lnTo>
                  <a:pt x="0" y="1409731"/>
                </a:lnTo>
                <a:lnTo>
                  <a:pt x="0" y="0"/>
                </a:lnTo>
                <a:close/>
              </a:path>
            </a:pathLst>
          </a:custGeom>
          <a:blipFill>
            <a:blip r:embed="rId2">
              <a:alphaModFix amt="31999"/>
            </a:blip>
            <a:stretch>
              <a:fillRect l="0" t="-629713" r="0" b="0"/>
            </a:stretch>
          </a:blipFill>
        </p:spPr>
      </p:sp>
      <p:grpSp>
        <p:nvGrpSpPr>
          <p:cNvPr name="Group 4" id="4"/>
          <p:cNvGrpSpPr/>
          <p:nvPr/>
        </p:nvGrpSpPr>
        <p:grpSpPr>
          <a:xfrm rot="0">
            <a:off x="16389111" y="8496237"/>
            <a:ext cx="870158" cy="762063"/>
            <a:chOff x="0" y="0"/>
            <a:chExt cx="1160210" cy="1016084"/>
          </a:xfrm>
        </p:grpSpPr>
        <p:grpSp>
          <p:nvGrpSpPr>
            <p:cNvPr name="Group 5" id="5"/>
            <p:cNvGrpSpPr/>
            <p:nvPr/>
          </p:nvGrpSpPr>
          <p:grpSpPr>
            <a:xfrm rot="0">
              <a:off x="0" y="0"/>
              <a:ext cx="1160210" cy="1016084"/>
              <a:chOff x="0" y="0"/>
              <a:chExt cx="229177" cy="200708"/>
            </a:xfrm>
          </p:grpSpPr>
          <p:sp>
            <p:nvSpPr>
              <p:cNvPr name="Freeform 6" id="6"/>
              <p:cNvSpPr/>
              <p:nvPr/>
            </p:nvSpPr>
            <p:spPr>
              <a:xfrm flipH="false" flipV="false" rot="0">
                <a:off x="0" y="0"/>
                <a:ext cx="229177" cy="200708"/>
              </a:xfrm>
              <a:custGeom>
                <a:avLst/>
                <a:gdLst/>
                <a:ahLst/>
                <a:cxnLst/>
                <a:rect r="r" b="b" t="t" l="l"/>
                <a:pathLst>
                  <a:path h="200708" w="229177">
                    <a:moveTo>
                      <a:pt x="0" y="0"/>
                    </a:moveTo>
                    <a:lnTo>
                      <a:pt x="229177" y="0"/>
                    </a:lnTo>
                    <a:lnTo>
                      <a:pt x="229177" y="200708"/>
                    </a:lnTo>
                    <a:lnTo>
                      <a:pt x="0" y="200708"/>
                    </a:lnTo>
                    <a:close/>
                  </a:path>
                </a:pathLst>
              </a:custGeom>
              <a:solidFill>
                <a:srgbClr val="269649"/>
              </a:solidFill>
            </p:spPr>
          </p:sp>
          <p:sp>
            <p:nvSpPr>
              <p:cNvPr name="TextBox 7" id="7"/>
              <p:cNvSpPr txBox="true"/>
              <p:nvPr/>
            </p:nvSpPr>
            <p:spPr>
              <a:xfrm>
                <a:off x="0" y="-66675"/>
                <a:ext cx="229177" cy="267383"/>
              </a:xfrm>
              <a:prstGeom prst="rect">
                <a:avLst/>
              </a:prstGeom>
            </p:spPr>
            <p:txBody>
              <a:bodyPr anchor="ctr" rtlCol="false" tIns="50800" lIns="50800" bIns="50800" rIns="50800"/>
              <a:lstStyle/>
              <a:p>
                <a:pPr algn="ctr">
                  <a:lnSpc>
                    <a:spcPts val="3500"/>
                  </a:lnSpc>
                </a:pPr>
              </a:p>
            </p:txBody>
          </p:sp>
        </p:grpSp>
        <p:sp>
          <p:nvSpPr>
            <p:cNvPr name="TextBox 8" id="8"/>
            <p:cNvSpPr txBox="true"/>
            <p:nvPr/>
          </p:nvSpPr>
          <p:spPr>
            <a:xfrm rot="0">
              <a:off x="0" y="162399"/>
              <a:ext cx="1160210" cy="700811"/>
            </a:xfrm>
            <a:prstGeom prst="rect">
              <a:avLst/>
            </a:prstGeom>
          </p:spPr>
          <p:txBody>
            <a:bodyPr anchor="t" rtlCol="false" tIns="0" lIns="0" bIns="0" rIns="0">
              <a:spAutoFit/>
            </a:bodyPr>
            <a:lstStyle/>
            <a:p>
              <a:pPr algn="ctr" marL="0" indent="0" lvl="0">
                <a:lnSpc>
                  <a:spcPts val="3511"/>
                </a:lnSpc>
              </a:pPr>
              <a:r>
                <a:rPr lang="en-US" b="true" sz="3547">
                  <a:solidFill>
                    <a:srgbClr val="FAFAFA"/>
                  </a:solidFill>
                  <a:latin typeface="Codec Pro Bold"/>
                  <a:ea typeface="Codec Pro Bold"/>
                  <a:cs typeface="Codec Pro Bold"/>
                  <a:sym typeface="Codec Pro Bold"/>
                </a:rPr>
                <a:t>04</a:t>
              </a:r>
            </a:p>
          </p:txBody>
        </p:sp>
      </p:grpSp>
      <p:sp>
        <p:nvSpPr>
          <p:cNvPr name="Freeform 9" id="9"/>
          <p:cNvSpPr/>
          <p:nvPr/>
        </p:nvSpPr>
        <p:spPr>
          <a:xfrm flipH="false" flipV="false" rot="0">
            <a:off x="546774" y="2014731"/>
            <a:ext cx="10151994" cy="6481507"/>
          </a:xfrm>
          <a:custGeom>
            <a:avLst/>
            <a:gdLst/>
            <a:ahLst/>
            <a:cxnLst/>
            <a:rect r="r" b="b" t="t" l="l"/>
            <a:pathLst>
              <a:path h="6481507" w="10151994">
                <a:moveTo>
                  <a:pt x="0" y="0"/>
                </a:moveTo>
                <a:lnTo>
                  <a:pt x="10151994" y="0"/>
                </a:lnTo>
                <a:lnTo>
                  <a:pt x="10151994" y="6481506"/>
                </a:lnTo>
                <a:lnTo>
                  <a:pt x="0" y="6481506"/>
                </a:lnTo>
                <a:lnTo>
                  <a:pt x="0" y="0"/>
                </a:lnTo>
                <a:close/>
              </a:path>
            </a:pathLst>
          </a:custGeom>
          <a:blipFill>
            <a:blip r:embed="rId3"/>
            <a:stretch>
              <a:fillRect l="0" t="-12024" r="0" b="-3882"/>
            </a:stretch>
          </a:blipFill>
        </p:spPr>
      </p:sp>
      <p:sp>
        <p:nvSpPr>
          <p:cNvPr name="TextBox 10" id="10"/>
          <p:cNvSpPr txBox="true"/>
          <p:nvPr/>
        </p:nvSpPr>
        <p:spPr>
          <a:xfrm rot="0">
            <a:off x="1195109" y="908004"/>
            <a:ext cx="12290755" cy="960026"/>
          </a:xfrm>
          <a:prstGeom prst="rect">
            <a:avLst/>
          </a:prstGeom>
        </p:spPr>
        <p:txBody>
          <a:bodyPr anchor="t" rtlCol="false" tIns="0" lIns="0" bIns="0" rIns="0">
            <a:spAutoFit/>
          </a:bodyPr>
          <a:lstStyle/>
          <a:p>
            <a:pPr algn="l" marL="0" indent="0" lvl="0">
              <a:lnSpc>
                <a:spcPts val="6452"/>
              </a:lnSpc>
            </a:pPr>
            <a:r>
              <a:rPr lang="en-US" b="true" sz="6517">
                <a:solidFill>
                  <a:srgbClr val="303030"/>
                </a:solidFill>
                <a:latin typeface="Codec Pro Bold"/>
                <a:ea typeface="Codec Pro Bold"/>
                <a:cs typeface="Codec Pro Bold"/>
                <a:sym typeface="Codec Pro Bold"/>
              </a:rPr>
              <a:t>Services &amp; Communication</a:t>
            </a:r>
            <a:r>
              <a:rPr lang="en-US" b="true" sz="6517">
                <a:solidFill>
                  <a:srgbClr val="303030"/>
                </a:solidFill>
                <a:latin typeface="Codec Pro Bold"/>
                <a:ea typeface="Codec Pro Bold"/>
                <a:cs typeface="Codec Pro Bold"/>
                <a:sym typeface="Codec Pro Bold"/>
              </a:rPr>
              <a:t> </a:t>
            </a:r>
          </a:p>
        </p:txBody>
      </p:sp>
      <p:sp>
        <p:nvSpPr>
          <p:cNvPr name="TextBox 11" id="11"/>
          <p:cNvSpPr txBox="true"/>
          <p:nvPr/>
        </p:nvSpPr>
        <p:spPr>
          <a:xfrm rot="0">
            <a:off x="11203878" y="2399480"/>
            <a:ext cx="6544592" cy="6858820"/>
          </a:xfrm>
          <a:prstGeom prst="rect">
            <a:avLst/>
          </a:prstGeom>
        </p:spPr>
        <p:txBody>
          <a:bodyPr anchor="t" rtlCol="false" tIns="0" lIns="0" bIns="0" rIns="0">
            <a:spAutoFit/>
          </a:bodyPr>
          <a:lstStyle/>
          <a:p>
            <a:pPr algn="l">
              <a:lnSpc>
                <a:spcPts val="2455"/>
              </a:lnSpc>
            </a:pPr>
            <a:r>
              <a:rPr lang="en-US" sz="2480" u="sng" b="true">
                <a:solidFill>
                  <a:srgbClr val="303030"/>
                </a:solidFill>
                <a:latin typeface="Codec Pro Bold"/>
                <a:ea typeface="Codec Pro Bold"/>
                <a:cs typeface="Codec Pro Bold"/>
                <a:sym typeface="Codec Pro Bold"/>
              </a:rPr>
              <a:t>Services : rôles &amp; responsabilités</a:t>
            </a:r>
          </a:p>
          <a:p>
            <a:pPr algn="l">
              <a:lnSpc>
                <a:spcPts val="2059"/>
              </a:lnSpc>
            </a:pPr>
          </a:p>
          <a:p>
            <a:pPr algn="l">
              <a:lnSpc>
                <a:spcPts val="2059"/>
              </a:lnSpc>
            </a:pPr>
            <a:r>
              <a:rPr lang="en-US" sz="2080">
                <a:solidFill>
                  <a:srgbClr val="303030"/>
                </a:solidFill>
                <a:latin typeface="Codec Pro"/>
                <a:ea typeface="Codec Pro"/>
                <a:cs typeface="Codec Pro"/>
                <a:sym typeface="Codec Pro"/>
              </a:rPr>
              <a:t>Infrastructure</a:t>
            </a:r>
          </a:p>
          <a:p>
            <a:pPr algn="l" marL="449235" indent="-224618" lvl="1">
              <a:lnSpc>
                <a:spcPts val="2059"/>
              </a:lnSpc>
              <a:buFont typeface="Arial"/>
              <a:buChar char="•"/>
            </a:pPr>
            <a:r>
              <a:rPr lang="en-US" b="true" sz="2080">
                <a:solidFill>
                  <a:srgbClr val="303030"/>
                </a:solidFill>
                <a:latin typeface="Codec Pro Bold"/>
                <a:ea typeface="Codec Pro Bold"/>
                <a:cs typeface="Codec Pro Bold"/>
                <a:sym typeface="Codec Pro Bold"/>
              </a:rPr>
              <a:t>API Gateway</a:t>
            </a:r>
            <a:r>
              <a:rPr lang="en-US" sz="2080">
                <a:solidFill>
                  <a:srgbClr val="303030"/>
                </a:solidFill>
                <a:latin typeface="Codec Pro"/>
                <a:ea typeface="Codec Pro"/>
                <a:cs typeface="Codec Pro"/>
                <a:sym typeface="Codec Pro"/>
              </a:rPr>
              <a:t> : Point d'entrée unique, validation JWT, CORS, routing intelligent</a:t>
            </a:r>
          </a:p>
          <a:p>
            <a:pPr algn="l" marL="449235" indent="-224618" lvl="1">
              <a:lnSpc>
                <a:spcPts val="2059"/>
              </a:lnSpc>
              <a:buFont typeface="Arial"/>
              <a:buChar char="•"/>
            </a:pPr>
            <a:r>
              <a:rPr lang="en-US" b="true" sz="2080">
                <a:solidFill>
                  <a:srgbClr val="303030"/>
                </a:solidFill>
                <a:latin typeface="Codec Pro Bold"/>
                <a:ea typeface="Codec Pro Bold"/>
                <a:cs typeface="Codec Pro Bold"/>
                <a:sym typeface="Codec Pro Bold"/>
              </a:rPr>
              <a:t>Eureka Server</a:t>
            </a:r>
            <a:r>
              <a:rPr lang="en-US" sz="2080">
                <a:solidFill>
                  <a:srgbClr val="303030"/>
                </a:solidFill>
                <a:latin typeface="Codec Pro"/>
                <a:ea typeface="Codec Pro"/>
                <a:cs typeface="Codec Pro"/>
                <a:sym typeface="Codec Pro"/>
              </a:rPr>
              <a:t> : Service discovery pour scaling et résilience</a:t>
            </a:r>
          </a:p>
          <a:p>
            <a:pPr algn="l" marL="449235" indent="-224618" lvl="1">
              <a:lnSpc>
                <a:spcPts val="2059"/>
              </a:lnSpc>
              <a:buFont typeface="Arial"/>
              <a:buChar char="•"/>
            </a:pPr>
            <a:r>
              <a:rPr lang="en-US" b="true" sz="2080">
                <a:solidFill>
                  <a:srgbClr val="303030"/>
                </a:solidFill>
                <a:latin typeface="Codec Pro Bold"/>
                <a:ea typeface="Codec Pro Bold"/>
                <a:cs typeface="Codec Pro Bold"/>
                <a:sym typeface="Codec Pro Bold"/>
              </a:rPr>
              <a:t>Config Server</a:t>
            </a:r>
            <a:r>
              <a:rPr lang="en-US" sz="2080">
                <a:solidFill>
                  <a:srgbClr val="303030"/>
                </a:solidFill>
                <a:latin typeface="Codec Pro"/>
                <a:ea typeface="Codec Pro"/>
                <a:cs typeface="Codec Pro"/>
                <a:sym typeface="Codec Pro"/>
              </a:rPr>
              <a:t> : Configuration centralisée par environnement</a:t>
            </a:r>
          </a:p>
          <a:p>
            <a:pPr algn="l">
              <a:lnSpc>
                <a:spcPts val="2059"/>
              </a:lnSpc>
            </a:pPr>
          </a:p>
          <a:p>
            <a:pPr algn="l">
              <a:lnSpc>
                <a:spcPts val="2059"/>
              </a:lnSpc>
            </a:pPr>
            <a:r>
              <a:rPr lang="en-US" sz="2080">
                <a:solidFill>
                  <a:srgbClr val="303030"/>
                </a:solidFill>
                <a:latin typeface="Codec Pro"/>
                <a:ea typeface="Codec Pro"/>
                <a:cs typeface="Codec Pro"/>
                <a:sym typeface="Codec Pro"/>
              </a:rPr>
              <a:t>Services Authentification &amp; Utilisateur</a:t>
            </a:r>
          </a:p>
          <a:p>
            <a:pPr algn="l" marL="449235" indent="-224618" lvl="1">
              <a:lnSpc>
                <a:spcPts val="2059"/>
              </a:lnSpc>
              <a:buFont typeface="Arial"/>
              <a:buChar char="•"/>
            </a:pPr>
            <a:r>
              <a:rPr lang="en-US" b="true" sz="2080">
                <a:solidFill>
                  <a:srgbClr val="303030"/>
                </a:solidFill>
                <a:latin typeface="Codec Pro Bold"/>
                <a:ea typeface="Codec Pro Bold"/>
                <a:cs typeface="Codec Pro Bold"/>
                <a:sym typeface="Codec Pro Bold"/>
              </a:rPr>
              <a:t>Auth Service :</a:t>
            </a:r>
            <a:r>
              <a:rPr lang="en-US" sz="2080">
                <a:solidFill>
                  <a:srgbClr val="303030"/>
                </a:solidFill>
                <a:latin typeface="Codec Pro"/>
                <a:ea typeface="Codec Pro"/>
                <a:cs typeface="Codec Pro"/>
                <a:sym typeface="Codec Pro"/>
              </a:rPr>
              <a:t> Login/refresh tokens, génération JWT, gestion sessions</a:t>
            </a:r>
          </a:p>
          <a:p>
            <a:pPr algn="l" marL="449235" indent="-224618" lvl="1">
              <a:lnSpc>
                <a:spcPts val="2059"/>
              </a:lnSpc>
              <a:buFont typeface="Arial"/>
              <a:buChar char="•"/>
            </a:pPr>
            <a:r>
              <a:rPr lang="en-US" b="true" sz="2080">
                <a:solidFill>
                  <a:srgbClr val="303030"/>
                </a:solidFill>
                <a:latin typeface="Codec Pro Bold"/>
                <a:ea typeface="Codec Pro Bold"/>
                <a:cs typeface="Codec Pro Bold"/>
                <a:sym typeface="Codec Pro Bold"/>
              </a:rPr>
              <a:t>User Service :</a:t>
            </a:r>
            <a:r>
              <a:rPr lang="en-US" sz="2080">
                <a:solidFill>
                  <a:srgbClr val="303030"/>
                </a:solidFill>
                <a:latin typeface="Codec Pro"/>
                <a:ea typeface="Codec Pro"/>
                <a:cs typeface="Codec Pro"/>
                <a:sym typeface="Codec Pro"/>
              </a:rPr>
              <a:t> CRUD profils, objectifs utilisateurs, préférences</a:t>
            </a:r>
          </a:p>
          <a:p>
            <a:pPr algn="l">
              <a:lnSpc>
                <a:spcPts val="2059"/>
              </a:lnSpc>
            </a:pPr>
          </a:p>
          <a:p>
            <a:pPr algn="l">
              <a:lnSpc>
                <a:spcPts val="2059"/>
              </a:lnSpc>
            </a:pPr>
            <a:r>
              <a:rPr lang="en-US" sz="2080">
                <a:solidFill>
                  <a:srgbClr val="303030"/>
                </a:solidFill>
                <a:latin typeface="Codec Pro"/>
                <a:ea typeface="Codec Pro"/>
                <a:cs typeface="Codec Pro"/>
                <a:sym typeface="Codec Pro"/>
              </a:rPr>
              <a:t>Services Nutrition</a:t>
            </a:r>
          </a:p>
          <a:p>
            <a:pPr algn="l" marL="449235" indent="-224618" lvl="1">
              <a:lnSpc>
                <a:spcPts val="2059"/>
              </a:lnSpc>
              <a:buFont typeface="Arial"/>
              <a:buChar char="•"/>
            </a:pPr>
            <a:r>
              <a:rPr lang="en-US" b="true" sz="2080">
                <a:solidFill>
                  <a:srgbClr val="303030"/>
                </a:solidFill>
                <a:latin typeface="Codec Pro Bold"/>
                <a:ea typeface="Codec Pro Bold"/>
                <a:cs typeface="Codec Pro Bold"/>
                <a:sym typeface="Codec Pro Bold"/>
              </a:rPr>
              <a:t>Meal Service :</a:t>
            </a:r>
            <a:r>
              <a:rPr lang="en-US" sz="2080">
                <a:solidFill>
                  <a:srgbClr val="303030"/>
                </a:solidFill>
                <a:latin typeface="Codec Pro"/>
                <a:ea typeface="Codec Pro"/>
                <a:cs typeface="Codec Pro"/>
                <a:sym typeface="Codec Pro"/>
              </a:rPr>
              <a:t> Enregistrement repas, historique, analyse nutritionnelle</a:t>
            </a:r>
          </a:p>
          <a:p>
            <a:pPr algn="l" marL="449235" indent="-224618" lvl="1">
              <a:lnSpc>
                <a:spcPts val="2059"/>
              </a:lnSpc>
              <a:buFont typeface="Arial"/>
              <a:buChar char="•"/>
            </a:pPr>
            <a:r>
              <a:rPr lang="en-US" b="true" sz="2080">
                <a:solidFill>
                  <a:srgbClr val="303030"/>
                </a:solidFill>
                <a:latin typeface="Codec Pro Bold"/>
                <a:ea typeface="Codec Pro Bold"/>
                <a:cs typeface="Codec Pro Bold"/>
                <a:sym typeface="Codec Pro Bold"/>
              </a:rPr>
              <a:t>Food Service :</a:t>
            </a:r>
            <a:r>
              <a:rPr lang="en-US" sz="2080">
                <a:solidFill>
                  <a:srgbClr val="303030"/>
                </a:solidFill>
                <a:latin typeface="Codec Pro"/>
                <a:ea typeface="Codec Pro"/>
                <a:cs typeface="Codec Pro"/>
                <a:sym typeface="Codec Pro"/>
              </a:rPr>
              <a:t> Catalogue aliments, base de données nutritionnelle</a:t>
            </a:r>
          </a:p>
          <a:p>
            <a:pPr algn="l" marL="449235" indent="-224618" lvl="1">
              <a:lnSpc>
                <a:spcPts val="2059"/>
              </a:lnSpc>
              <a:buFont typeface="Arial"/>
              <a:buChar char="•"/>
            </a:pPr>
            <a:r>
              <a:rPr lang="en-US" b="true" sz="2080">
                <a:solidFill>
                  <a:srgbClr val="303030"/>
                </a:solidFill>
                <a:latin typeface="Codec Pro Bold"/>
                <a:ea typeface="Codec Pro Bold"/>
                <a:cs typeface="Codec Pro Bold"/>
                <a:sym typeface="Codec Pro Bold"/>
              </a:rPr>
              <a:t>Water Service :</a:t>
            </a:r>
            <a:r>
              <a:rPr lang="en-US" sz="2080">
                <a:solidFill>
                  <a:srgbClr val="303030"/>
                </a:solidFill>
                <a:latin typeface="Codec Pro"/>
                <a:ea typeface="Codec Pro"/>
                <a:cs typeface="Codec Pro"/>
                <a:sym typeface="Codec Pro"/>
              </a:rPr>
              <a:t> Suivi hydratation, objectifs journaliers</a:t>
            </a:r>
          </a:p>
          <a:p>
            <a:pPr algn="l">
              <a:lnSpc>
                <a:spcPts val="2059"/>
              </a:lnSpc>
            </a:pPr>
          </a:p>
          <a:p>
            <a:pPr algn="l">
              <a:lnSpc>
                <a:spcPts val="2059"/>
              </a:lnSpc>
            </a:pPr>
          </a:p>
          <a:p>
            <a:pPr algn="l" marL="0" indent="0" lvl="0">
              <a:lnSpc>
                <a:spcPts val="2554"/>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2149017"/>
            <a:ext cx="16230569" cy="0"/>
          </a:xfrm>
          <a:prstGeom prst="line">
            <a:avLst/>
          </a:prstGeom>
          <a:ln cap="flat" w="28575">
            <a:solidFill>
              <a:srgbClr val="000000"/>
            </a:solidFill>
            <a:prstDash val="solid"/>
            <a:headEnd type="none" len="sm" w="sm"/>
            <a:tailEnd type="none" len="sm" w="sm"/>
          </a:ln>
        </p:spPr>
      </p:sp>
      <p:sp>
        <p:nvSpPr>
          <p:cNvPr name="Freeform 3" id="3"/>
          <p:cNvSpPr/>
          <p:nvPr/>
        </p:nvSpPr>
        <p:spPr>
          <a:xfrm flipH="false" flipV="false" rot="0">
            <a:off x="0" y="8877269"/>
            <a:ext cx="18288000" cy="1409731"/>
          </a:xfrm>
          <a:custGeom>
            <a:avLst/>
            <a:gdLst/>
            <a:ahLst/>
            <a:cxnLst/>
            <a:rect r="r" b="b" t="t" l="l"/>
            <a:pathLst>
              <a:path h="1409731" w="18288000">
                <a:moveTo>
                  <a:pt x="0" y="0"/>
                </a:moveTo>
                <a:lnTo>
                  <a:pt x="18288000" y="0"/>
                </a:lnTo>
                <a:lnTo>
                  <a:pt x="18288000" y="1409731"/>
                </a:lnTo>
                <a:lnTo>
                  <a:pt x="0" y="1409731"/>
                </a:lnTo>
                <a:lnTo>
                  <a:pt x="0" y="0"/>
                </a:lnTo>
                <a:close/>
              </a:path>
            </a:pathLst>
          </a:custGeom>
          <a:blipFill>
            <a:blip r:embed="rId2">
              <a:alphaModFix amt="31999"/>
            </a:blip>
            <a:stretch>
              <a:fillRect l="0" t="-629713" r="0" b="0"/>
            </a:stretch>
          </a:blipFill>
        </p:spPr>
      </p:sp>
      <p:grpSp>
        <p:nvGrpSpPr>
          <p:cNvPr name="Group 4" id="4"/>
          <p:cNvGrpSpPr/>
          <p:nvPr/>
        </p:nvGrpSpPr>
        <p:grpSpPr>
          <a:xfrm rot="0">
            <a:off x="16389111" y="8496237"/>
            <a:ext cx="870158" cy="762063"/>
            <a:chOff x="0" y="0"/>
            <a:chExt cx="1160210" cy="1016084"/>
          </a:xfrm>
        </p:grpSpPr>
        <p:grpSp>
          <p:nvGrpSpPr>
            <p:cNvPr name="Group 5" id="5"/>
            <p:cNvGrpSpPr/>
            <p:nvPr/>
          </p:nvGrpSpPr>
          <p:grpSpPr>
            <a:xfrm rot="0">
              <a:off x="0" y="0"/>
              <a:ext cx="1160210" cy="1016084"/>
              <a:chOff x="0" y="0"/>
              <a:chExt cx="229177" cy="200708"/>
            </a:xfrm>
          </p:grpSpPr>
          <p:sp>
            <p:nvSpPr>
              <p:cNvPr name="Freeform 6" id="6"/>
              <p:cNvSpPr/>
              <p:nvPr/>
            </p:nvSpPr>
            <p:spPr>
              <a:xfrm flipH="false" flipV="false" rot="0">
                <a:off x="0" y="0"/>
                <a:ext cx="229177" cy="200708"/>
              </a:xfrm>
              <a:custGeom>
                <a:avLst/>
                <a:gdLst/>
                <a:ahLst/>
                <a:cxnLst/>
                <a:rect r="r" b="b" t="t" l="l"/>
                <a:pathLst>
                  <a:path h="200708" w="229177">
                    <a:moveTo>
                      <a:pt x="0" y="0"/>
                    </a:moveTo>
                    <a:lnTo>
                      <a:pt x="229177" y="0"/>
                    </a:lnTo>
                    <a:lnTo>
                      <a:pt x="229177" y="200708"/>
                    </a:lnTo>
                    <a:lnTo>
                      <a:pt x="0" y="200708"/>
                    </a:lnTo>
                    <a:close/>
                  </a:path>
                </a:pathLst>
              </a:custGeom>
              <a:solidFill>
                <a:srgbClr val="269649"/>
              </a:solidFill>
            </p:spPr>
          </p:sp>
          <p:sp>
            <p:nvSpPr>
              <p:cNvPr name="TextBox 7" id="7"/>
              <p:cNvSpPr txBox="true"/>
              <p:nvPr/>
            </p:nvSpPr>
            <p:spPr>
              <a:xfrm>
                <a:off x="0" y="-66675"/>
                <a:ext cx="229177" cy="267383"/>
              </a:xfrm>
              <a:prstGeom prst="rect">
                <a:avLst/>
              </a:prstGeom>
            </p:spPr>
            <p:txBody>
              <a:bodyPr anchor="ctr" rtlCol="false" tIns="50800" lIns="50800" bIns="50800" rIns="50800"/>
              <a:lstStyle/>
              <a:p>
                <a:pPr algn="ctr">
                  <a:lnSpc>
                    <a:spcPts val="3500"/>
                  </a:lnSpc>
                </a:pPr>
              </a:p>
            </p:txBody>
          </p:sp>
        </p:grpSp>
        <p:sp>
          <p:nvSpPr>
            <p:cNvPr name="TextBox 8" id="8"/>
            <p:cNvSpPr txBox="true"/>
            <p:nvPr/>
          </p:nvSpPr>
          <p:spPr>
            <a:xfrm rot="0">
              <a:off x="0" y="162399"/>
              <a:ext cx="1160210" cy="700811"/>
            </a:xfrm>
            <a:prstGeom prst="rect">
              <a:avLst/>
            </a:prstGeom>
          </p:spPr>
          <p:txBody>
            <a:bodyPr anchor="t" rtlCol="false" tIns="0" lIns="0" bIns="0" rIns="0">
              <a:spAutoFit/>
            </a:bodyPr>
            <a:lstStyle/>
            <a:p>
              <a:pPr algn="ctr" marL="0" indent="0" lvl="0">
                <a:lnSpc>
                  <a:spcPts val="3511"/>
                </a:lnSpc>
              </a:pPr>
              <a:r>
                <a:rPr lang="en-US" b="true" sz="3547">
                  <a:solidFill>
                    <a:srgbClr val="FAFAFA"/>
                  </a:solidFill>
                  <a:latin typeface="Codec Pro Bold"/>
                  <a:ea typeface="Codec Pro Bold"/>
                  <a:cs typeface="Codec Pro Bold"/>
                  <a:sym typeface="Codec Pro Bold"/>
                </a:rPr>
                <a:t>05</a:t>
              </a:r>
            </a:p>
          </p:txBody>
        </p:sp>
      </p:grpSp>
      <p:sp>
        <p:nvSpPr>
          <p:cNvPr name="Freeform 9" id="9"/>
          <p:cNvSpPr/>
          <p:nvPr/>
        </p:nvSpPr>
        <p:spPr>
          <a:xfrm flipH="false" flipV="false" rot="0">
            <a:off x="7908372" y="2526336"/>
            <a:ext cx="10272528" cy="4788908"/>
          </a:xfrm>
          <a:custGeom>
            <a:avLst/>
            <a:gdLst/>
            <a:ahLst/>
            <a:cxnLst/>
            <a:rect r="r" b="b" t="t" l="l"/>
            <a:pathLst>
              <a:path h="4788908" w="10272528">
                <a:moveTo>
                  <a:pt x="0" y="0"/>
                </a:moveTo>
                <a:lnTo>
                  <a:pt x="10272528" y="0"/>
                </a:lnTo>
                <a:lnTo>
                  <a:pt x="10272528" y="4788909"/>
                </a:lnTo>
                <a:lnTo>
                  <a:pt x="0" y="4788909"/>
                </a:lnTo>
                <a:lnTo>
                  <a:pt x="0" y="0"/>
                </a:lnTo>
                <a:close/>
              </a:path>
            </a:pathLst>
          </a:custGeom>
          <a:blipFill>
            <a:blip r:embed="rId3"/>
            <a:stretch>
              <a:fillRect l="0" t="0" r="-10014" b="0"/>
            </a:stretch>
          </a:blipFill>
        </p:spPr>
      </p:sp>
      <p:sp>
        <p:nvSpPr>
          <p:cNvPr name="TextBox 10" id="10"/>
          <p:cNvSpPr txBox="true"/>
          <p:nvPr/>
        </p:nvSpPr>
        <p:spPr>
          <a:xfrm rot="0">
            <a:off x="1028700" y="1060404"/>
            <a:ext cx="18599179" cy="960026"/>
          </a:xfrm>
          <a:prstGeom prst="rect">
            <a:avLst/>
          </a:prstGeom>
        </p:spPr>
        <p:txBody>
          <a:bodyPr anchor="t" rtlCol="false" tIns="0" lIns="0" bIns="0" rIns="0">
            <a:spAutoFit/>
          </a:bodyPr>
          <a:lstStyle/>
          <a:p>
            <a:pPr algn="l" marL="0" indent="0" lvl="0">
              <a:lnSpc>
                <a:spcPts val="6452"/>
              </a:lnSpc>
            </a:pPr>
            <a:r>
              <a:rPr lang="en-US" b="true" sz="6517">
                <a:solidFill>
                  <a:srgbClr val="303030"/>
                </a:solidFill>
                <a:latin typeface="Codec Pro Bold"/>
                <a:ea typeface="Codec Pro Bold"/>
                <a:cs typeface="Codec Pro Bold"/>
                <a:sym typeface="Codec Pro Bold"/>
              </a:rPr>
              <a:t>Services &amp; Communication</a:t>
            </a:r>
            <a:r>
              <a:rPr lang="en-US" b="true" sz="6517">
                <a:solidFill>
                  <a:srgbClr val="303030"/>
                </a:solidFill>
                <a:latin typeface="Codec Pro Bold"/>
                <a:ea typeface="Codec Pro Bold"/>
                <a:cs typeface="Codec Pro Bold"/>
                <a:sym typeface="Codec Pro Bold"/>
              </a:rPr>
              <a:t> </a:t>
            </a:r>
          </a:p>
        </p:txBody>
      </p:sp>
      <p:sp>
        <p:nvSpPr>
          <p:cNvPr name="TextBox 11" id="11"/>
          <p:cNvSpPr txBox="true"/>
          <p:nvPr/>
        </p:nvSpPr>
        <p:spPr>
          <a:xfrm rot="0">
            <a:off x="629426" y="3443665"/>
            <a:ext cx="7278946" cy="3869284"/>
          </a:xfrm>
          <a:prstGeom prst="rect">
            <a:avLst/>
          </a:prstGeom>
        </p:spPr>
        <p:txBody>
          <a:bodyPr anchor="t" rtlCol="false" tIns="0" lIns="0" bIns="0" rIns="0">
            <a:spAutoFit/>
          </a:bodyPr>
          <a:lstStyle/>
          <a:p>
            <a:pPr algn="ctr">
              <a:lnSpc>
                <a:spcPts val="2358"/>
              </a:lnSpc>
            </a:pPr>
            <a:r>
              <a:rPr lang="en-US" sz="2382" b="true">
                <a:solidFill>
                  <a:srgbClr val="303030"/>
                </a:solidFill>
                <a:latin typeface="Codec Pro Bold"/>
                <a:ea typeface="Codec Pro Bold"/>
                <a:cs typeface="Codec Pro Bold"/>
                <a:sym typeface="Codec Pro Bold"/>
              </a:rPr>
              <a:t>Service IA Avancé</a:t>
            </a:r>
          </a:p>
          <a:p>
            <a:pPr algn="ctr" marL="514308" indent="-257154" lvl="1">
              <a:lnSpc>
                <a:spcPts val="2358"/>
              </a:lnSpc>
              <a:buFont typeface="Arial"/>
              <a:buChar char="•"/>
            </a:pPr>
            <a:r>
              <a:rPr lang="en-US" b="true" sz="2382">
                <a:solidFill>
                  <a:srgbClr val="303030"/>
                </a:solidFill>
                <a:latin typeface="Codec Pro Bold"/>
                <a:ea typeface="Codec Pro Bold"/>
                <a:cs typeface="Codec Pro Bold"/>
                <a:sym typeface="Codec Pro Bold"/>
              </a:rPr>
              <a:t>EnhancedAgentController : Endpoints analyse nutritionnelle intelligente</a:t>
            </a:r>
          </a:p>
          <a:p>
            <a:pPr algn="ctr" marL="514308" indent="-257154" lvl="1">
              <a:lnSpc>
                <a:spcPts val="2358"/>
              </a:lnSpc>
              <a:buFont typeface="Arial"/>
              <a:buChar char="•"/>
            </a:pPr>
            <a:r>
              <a:rPr lang="en-US" b="true" sz="2382">
                <a:solidFill>
                  <a:srgbClr val="303030"/>
                </a:solidFill>
                <a:latin typeface="Codec Pro Bold"/>
                <a:ea typeface="Codec Pro Bold"/>
                <a:cs typeface="Codec Pro Bold"/>
                <a:sym typeface="Codec Pro Bold"/>
              </a:rPr>
              <a:t>RagChatController : Chat contextuel avec RAG</a:t>
            </a:r>
          </a:p>
          <a:p>
            <a:pPr algn="ctr" marL="514308" indent="-257154" lvl="1">
              <a:lnSpc>
                <a:spcPts val="2358"/>
              </a:lnSpc>
              <a:buFont typeface="Arial"/>
              <a:buChar char="•"/>
            </a:pPr>
            <a:r>
              <a:rPr lang="en-US" b="true" sz="2382">
                <a:solidFill>
                  <a:srgbClr val="303030"/>
                </a:solidFill>
                <a:latin typeface="Codec Pro Bold"/>
                <a:ea typeface="Codec Pro Bold"/>
                <a:cs typeface="Codec Pro Bold"/>
                <a:sym typeface="Codec Pro Bold"/>
              </a:rPr>
              <a:t>EnhancedNutritionAgentService :</a:t>
            </a:r>
          </a:p>
          <a:p>
            <a:pPr algn="ctr" marL="1028616" indent="-342872" lvl="2">
              <a:lnSpc>
                <a:spcPts val="2358"/>
              </a:lnSpc>
              <a:buFont typeface="Arial"/>
              <a:buChar char="⚬"/>
            </a:pPr>
            <a:r>
              <a:rPr lang="en-US" b="true" sz="2382">
                <a:solidFill>
                  <a:srgbClr val="303030"/>
                </a:solidFill>
                <a:latin typeface="Codec Pro Bold"/>
                <a:ea typeface="Codec Pro Bold"/>
                <a:cs typeface="Codec Pro Bold"/>
                <a:sym typeface="Codec Pro Bold"/>
              </a:rPr>
              <a:t>Logique métier IA nutritionnelle</a:t>
            </a:r>
          </a:p>
          <a:p>
            <a:pPr algn="ctr" marL="1028616" indent="-342872" lvl="2">
              <a:lnSpc>
                <a:spcPts val="2358"/>
              </a:lnSpc>
              <a:buFont typeface="Arial"/>
              <a:buChar char="⚬"/>
            </a:pPr>
            <a:r>
              <a:rPr lang="en-US" b="true" sz="2382">
                <a:solidFill>
                  <a:srgbClr val="303030"/>
                </a:solidFill>
                <a:latin typeface="Codec Pro Bold"/>
                <a:ea typeface="Codec Pro Bold"/>
                <a:cs typeface="Codec Pro Bold"/>
                <a:sym typeface="Codec Pro Bold"/>
              </a:rPr>
              <a:t>Fallbacks heuristiques si LLM échoue</a:t>
            </a:r>
          </a:p>
          <a:p>
            <a:pPr algn="ctr" marL="1028616" indent="-342872" lvl="2">
              <a:lnSpc>
                <a:spcPts val="2358"/>
              </a:lnSpc>
              <a:buFont typeface="Arial"/>
              <a:buChar char="⚬"/>
            </a:pPr>
            <a:r>
              <a:rPr lang="en-US" b="true" sz="2382">
                <a:solidFill>
                  <a:srgbClr val="303030"/>
                </a:solidFill>
                <a:latin typeface="Codec Pro Bold"/>
                <a:ea typeface="Codec Pro Bold"/>
                <a:cs typeface="Codec Pro Bold"/>
                <a:sym typeface="Codec Pro Bold"/>
              </a:rPr>
              <a:t>Parsing robuste des réponses LLM</a:t>
            </a:r>
          </a:p>
          <a:p>
            <a:pPr algn="ctr" marL="514308" indent="-257154" lvl="1">
              <a:lnSpc>
                <a:spcPts val="2358"/>
              </a:lnSpc>
              <a:buFont typeface="Arial"/>
              <a:buChar char="•"/>
            </a:pPr>
            <a:r>
              <a:rPr lang="en-US" b="true" sz="2382">
                <a:solidFill>
                  <a:srgbClr val="303030"/>
                </a:solidFill>
                <a:latin typeface="Codec Pro Bold"/>
                <a:ea typeface="Codec Pro Bold"/>
                <a:cs typeface="Codec Pro Bold"/>
                <a:sym typeface="Codec Pro Bold"/>
              </a:rPr>
              <a:t>RAG Service : Recherche sémantique sur documents nutritionnels</a:t>
            </a:r>
          </a:p>
          <a:p>
            <a:pPr algn="ctr" marL="514308" indent="-257154" lvl="1">
              <a:lnSpc>
                <a:spcPts val="2358"/>
              </a:lnSpc>
              <a:buFont typeface="Arial"/>
              <a:buChar char="•"/>
            </a:pPr>
            <a:r>
              <a:rPr lang="en-US" b="true" sz="2382">
                <a:solidFill>
                  <a:srgbClr val="303030"/>
                </a:solidFill>
                <a:latin typeface="Codec Pro Bold"/>
                <a:ea typeface="Codec Pro Bold"/>
                <a:cs typeface="Codec Pro Bold"/>
                <a:sym typeface="Codec Pro Bold"/>
              </a:rPr>
              <a:t>Intégrations : LangChain4j (LLM), </a:t>
            </a:r>
          </a:p>
          <a:p>
            <a:pPr algn="ctr">
              <a:lnSpc>
                <a:spcPts val="2358"/>
              </a:lnSpc>
            </a:pPr>
          </a:p>
        </p:txBody>
      </p:sp>
      <p:sp>
        <p:nvSpPr>
          <p:cNvPr name="TextBox 12" id="12"/>
          <p:cNvSpPr txBox="true"/>
          <p:nvPr/>
        </p:nvSpPr>
        <p:spPr>
          <a:xfrm rot="0">
            <a:off x="629426" y="2402511"/>
            <a:ext cx="6976170" cy="662378"/>
          </a:xfrm>
          <a:prstGeom prst="rect">
            <a:avLst/>
          </a:prstGeom>
        </p:spPr>
        <p:txBody>
          <a:bodyPr anchor="t" rtlCol="false" tIns="0" lIns="0" bIns="0" rIns="0">
            <a:spAutoFit/>
          </a:bodyPr>
          <a:lstStyle/>
          <a:p>
            <a:pPr algn="ctr">
              <a:lnSpc>
                <a:spcPts val="4965"/>
              </a:lnSpc>
              <a:spcBef>
                <a:spcPct val="0"/>
              </a:spcBef>
            </a:pPr>
            <a:r>
              <a:rPr lang="en-US" b="true" sz="3547">
                <a:solidFill>
                  <a:srgbClr val="000000"/>
                </a:solidFill>
                <a:latin typeface="Codec Pro Bold"/>
                <a:ea typeface="Codec Pro Bold"/>
                <a:cs typeface="Codec Pro Bold"/>
                <a:sym typeface="Codec Pro Bold"/>
              </a:rPr>
              <a:t>Services : rôles &amp; responsabilités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060404"/>
            <a:ext cx="16962491" cy="960026"/>
          </a:xfrm>
          <a:prstGeom prst="rect">
            <a:avLst/>
          </a:prstGeom>
        </p:spPr>
        <p:txBody>
          <a:bodyPr anchor="t" rtlCol="false" tIns="0" lIns="0" bIns="0" rIns="0">
            <a:spAutoFit/>
          </a:bodyPr>
          <a:lstStyle/>
          <a:p>
            <a:pPr algn="l" marL="0" indent="0" lvl="0">
              <a:lnSpc>
                <a:spcPts val="6452"/>
              </a:lnSpc>
            </a:pPr>
            <a:r>
              <a:rPr lang="en-US" b="true" sz="6517">
                <a:solidFill>
                  <a:srgbClr val="303030"/>
                </a:solidFill>
                <a:latin typeface="Codec Pro Bold"/>
                <a:ea typeface="Codec Pro Bold"/>
                <a:cs typeface="Codec Pro Bold"/>
                <a:sym typeface="Codec Pro Bold"/>
              </a:rPr>
              <a:t>Communication — modèles &amp; garanties</a:t>
            </a:r>
          </a:p>
        </p:txBody>
      </p:sp>
      <p:sp>
        <p:nvSpPr>
          <p:cNvPr name="AutoShape 3" id="3"/>
          <p:cNvSpPr/>
          <p:nvPr/>
        </p:nvSpPr>
        <p:spPr>
          <a:xfrm>
            <a:off x="1028700" y="2149017"/>
            <a:ext cx="16230569" cy="0"/>
          </a:xfrm>
          <a:prstGeom prst="line">
            <a:avLst/>
          </a:prstGeom>
          <a:ln cap="flat" w="28575">
            <a:solidFill>
              <a:srgbClr val="000000"/>
            </a:solidFill>
            <a:prstDash val="solid"/>
            <a:headEnd type="none" len="sm" w="sm"/>
            <a:tailEnd type="none" len="sm" w="sm"/>
          </a:ln>
        </p:spPr>
      </p:sp>
      <p:sp>
        <p:nvSpPr>
          <p:cNvPr name="Freeform 4" id="4"/>
          <p:cNvSpPr/>
          <p:nvPr/>
        </p:nvSpPr>
        <p:spPr>
          <a:xfrm flipH="false" flipV="false" rot="0">
            <a:off x="0" y="8877269"/>
            <a:ext cx="18288000" cy="1409731"/>
          </a:xfrm>
          <a:custGeom>
            <a:avLst/>
            <a:gdLst/>
            <a:ahLst/>
            <a:cxnLst/>
            <a:rect r="r" b="b" t="t" l="l"/>
            <a:pathLst>
              <a:path h="1409731" w="18288000">
                <a:moveTo>
                  <a:pt x="0" y="0"/>
                </a:moveTo>
                <a:lnTo>
                  <a:pt x="18288000" y="0"/>
                </a:lnTo>
                <a:lnTo>
                  <a:pt x="18288000" y="1409731"/>
                </a:lnTo>
                <a:lnTo>
                  <a:pt x="0" y="1409731"/>
                </a:lnTo>
                <a:lnTo>
                  <a:pt x="0" y="0"/>
                </a:lnTo>
                <a:close/>
              </a:path>
            </a:pathLst>
          </a:custGeom>
          <a:blipFill>
            <a:blip r:embed="rId2">
              <a:alphaModFix amt="31999"/>
            </a:blip>
            <a:stretch>
              <a:fillRect l="0" t="-629713" r="0" b="0"/>
            </a:stretch>
          </a:blipFill>
        </p:spPr>
      </p:sp>
      <p:grpSp>
        <p:nvGrpSpPr>
          <p:cNvPr name="Group 5" id="5"/>
          <p:cNvGrpSpPr/>
          <p:nvPr/>
        </p:nvGrpSpPr>
        <p:grpSpPr>
          <a:xfrm rot="0">
            <a:off x="16389111" y="8496237"/>
            <a:ext cx="870158" cy="762063"/>
            <a:chOff x="0" y="0"/>
            <a:chExt cx="1160210" cy="1016084"/>
          </a:xfrm>
        </p:grpSpPr>
        <p:grpSp>
          <p:nvGrpSpPr>
            <p:cNvPr name="Group 6" id="6"/>
            <p:cNvGrpSpPr/>
            <p:nvPr/>
          </p:nvGrpSpPr>
          <p:grpSpPr>
            <a:xfrm rot="0">
              <a:off x="0" y="0"/>
              <a:ext cx="1160210" cy="1016084"/>
              <a:chOff x="0" y="0"/>
              <a:chExt cx="229177" cy="200708"/>
            </a:xfrm>
          </p:grpSpPr>
          <p:sp>
            <p:nvSpPr>
              <p:cNvPr name="Freeform 7" id="7"/>
              <p:cNvSpPr/>
              <p:nvPr/>
            </p:nvSpPr>
            <p:spPr>
              <a:xfrm flipH="false" flipV="false" rot="0">
                <a:off x="0" y="0"/>
                <a:ext cx="229177" cy="200708"/>
              </a:xfrm>
              <a:custGeom>
                <a:avLst/>
                <a:gdLst/>
                <a:ahLst/>
                <a:cxnLst/>
                <a:rect r="r" b="b" t="t" l="l"/>
                <a:pathLst>
                  <a:path h="200708" w="229177">
                    <a:moveTo>
                      <a:pt x="0" y="0"/>
                    </a:moveTo>
                    <a:lnTo>
                      <a:pt x="229177" y="0"/>
                    </a:lnTo>
                    <a:lnTo>
                      <a:pt x="229177" y="200708"/>
                    </a:lnTo>
                    <a:lnTo>
                      <a:pt x="0" y="200708"/>
                    </a:lnTo>
                    <a:close/>
                  </a:path>
                </a:pathLst>
              </a:custGeom>
              <a:solidFill>
                <a:srgbClr val="269649"/>
              </a:solidFill>
            </p:spPr>
          </p:sp>
          <p:sp>
            <p:nvSpPr>
              <p:cNvPr name="TextBox 8" id="8"/>
              <p:cNvSpPr txBox="true"/>
              <p:nvPr/>
            </p:nvSpPr>
            <p:spPr>
              <a:xfrm>
                <a:off x="0" y="-66675"/>
                <a:ext cx="229177" cy="267383"/>
              </a:xfrm>
              <a:prstGeom prst="rect">
                <a:avLst/>
              </a:prstGeom>
            </p:spPr>
            <p:txBody>
              <a:bodyPr anchor="ctr" rtlCol="false" tIns="50800" lIns="50800" bIns="50800" rIns="50800"/>
              <a:lstStyle/>
              <a:p>
                <a:pPr algn="ctr">
                  <a:lnSpc>
                    <a:spcPts val="3500"/>
                  </a:lnSpc>
                </a:pPr>
              </a:p>
            </p:txBody>
          </p:sp>
        </p:grpSp>
        <p:sp>
          <p:nvSpPr>
            <p:cNvPr name="TextBox 9" id="9"/>
            <p:cNvSpPr txBox="true"/>
            <p:nvPr/>
          </p:nvSpPr>
          <p:spPr>
            <a:xfrm rot="0">
              <a:off x="0" y="162399"/>
              <a:ext cx="1160210" cy="700811"/>
            </a:xfrm>
            <a:prstGeom prst="rect">
              <a:avLst/>
            </a:prstGeom>
          </p:spPr>
          <p:txBody>
            <a:bodyPr anchor="t" rtlCol="false" tIns="0" lIns="0" bIns="0" rIns="0">
              <a:spAutoFit/>
            </a:bodyPr>
            <a:lstStyle/>
            <a:p>
              <a:pPr algn="ctr" marL="0" indent="0" lvl="0">
                <a:lnSpc>
                  <a:spcPts val="3511"/>
                </a:lnSpc>
              </a:pPr>
              <a:r>
                <a:rPr lang="en-US" b="true" sz="3547">
                  <a:solidFill>
                    <a:srgbClr val="FAFAFA"/>
                  </a:solidFill>
                  <a:latin typeface="Codec Pro Bold"/>
                  <a:ea typeface="Codec Pro Bold"/>
                  <a:cs typeface="Codec Pro Bold"/>
                  <a:sym typeface="Codec Pro Bold"/>
                </a:rPr>
                <a:t>06</a:t>
              </a:r>
            </a:p>
          </p:txBody>
        </p:sp>
      </p:grpSp>
      <p:sp>
        <p:nvSpPr>
          <p:cNvPr name="TextBox 10" id="10"/>
          <p:cNvSpPr txBox="true"/>
          <p:nvPr/>
        </p:nvSpPr>
        <p:spPr>
          <a:xfrm rot="0">
            <a:off x="832003" y="3071950"/>
            <a:ext cx="7870536" cy="3952609"/>
          </a:xfrm>
          <a:prstGeom prst="rect">
            <a:avLst/>
          </a:prstGeom>
        </p:spPr>
        <p:txBody>
          <a:bodyPr anchor="t" rtlCol="false" tIns="0" lIns="0" bIns="0" rIns="0">
            <a:spAutoFit/>
          </a:bodyPr>
          <a:lstStyle/>
          <a:p>
            <a:pPr algn="l">
              <a:lnSpc>
                <a:spcPts val="2818"/>
              </a:lnSpc>
            </a:pPr>
            <a:r>
              <a:rPr lang="en-US" sz="2847" b="true">
                <a:solidFill>
                  <a:srgbClr val="303030"/>
                </a:solidFill>
                <a:latin typeface="Codec Pro Bold"/>
                <a:ea typeface="Codec Pro Bold"/>
                <a:cs typeface="Codec Pro Bold"/>
                <a:sym typeface="Codec Pro Bold"/>
              </a:rPr>
              <a:t>1. REST Synchrone</a:t>
            </a:r>
          </a:p>
          <a:p>
            <a:pPr algn="l" marL="614701" indent="-307351" lvl="1">
              <a:lnSpc>
                <a:spcPts val="2818"/>
              </a:lnSpc>
              <a:buFont typeface="Arial"/>
              <a:buChar char="•"/>
            </a:pPr>
            <a:r>
              <a:rPr lang="en-US" sz="2847">
                <a:solidFill>
                  <a:srgbClr val="303030"/>
                </a:solidFill>
                <a:latin typeface="Codec Pro"/>
                <a:ea typeface="Codec Pro"/>
                <a:cs typeface="Codec Pro"/>
                <a:sym typeface="Codec Pro"/>
              </a:rPr>
              <a:t>Feign Clients pour appels inter-services</a:t>
            </a:r>
          </a:p>
          <a:p>
            <a:pPr algn="l" marL="614701" indent="-307351" lvl="1">
              <a:lnSpc>
                <a:spcPts val="2818"/>
              </a:lnSpc>
              <a:buFont typeface="Arial"/>
              <a:buChar char="•"/>
            </a:pPr>
            <a:r>
              <a:rPr lang="en-US" sz="2847">
                <a:solidFill>
                  <a:srgbClr val="303030"/>
                </a:solidFill>
                <a:latin typeface="Codec Pro"/>
                <a:ea typeface="Codec Pro"/>
                <a:cs typeface="Codec Pro"/>
                <a:sym typeface="Codec Pro"/>
              </a:rPr>
              <a:t>Load balancing automatique</a:t>
            </a:r>
          </a:p>
          <a:p>
            <a:pPr algn="l" marL="614701" indent="-307351" lvl="1">
              <a:lnSpc>
                <a:spcPts val="2818"/>
              </a:lnSpc>
              <a:buFont typeface="Arial"/>
              <a:buChar char="•"/>
            </a:pPr>
            <a:r>
              <a:rPr lang="en-US" sz="2847">
                <a:solidFill>
                  <a:srgbClr val="303030"/>
                </a:solidFill>
                <a:latin typeface="Codec Pro"/>
                <a:ea typeface="Codec Pro"/>
                <a:cs typeface="Codec Pro"/>
                <a:sym typeface="Codec Pro"/>
              </a:rPr>
              <a:t>Timeouts configurables</a:t>
            </a:r>
          </a:p>
          <a:p>
            <a:pPr algn="l">
              <a:lnSpc>
                <a:spcPts val="2818"/>
              </a:lnSpc>
            </a:pPr>
            <a:r>
              <a:rPr lang="en-US" sz="2847" b="true">
                <a:solidFill>
                  <a:srgbClr val="303030"/>
                </a:solidFill>
                <a:latin typeface="Codec Pro Bold"/>
                <a:ea typeface="Codec Pro Bold"/>
                <a:cs typeface="Codec Pro Bold"/>
                <a:sym typeface="Codec Pro Bold"/>
              </a:rPr>
              <a:t>2. WebSocket Temps Réel</a:t>
            </a:r>
          </a:p>
          <a:p>
            <a:pPr algn="l" marL="614701" indent="-307351" lvl="1">
              <a:lnSpc>
                <a:spcPts val="2818"/>
              </a:lnSpc>
              <a:buFont typeface="Arial"/>
              <a:buChar char="•"/>
            </a:pPr>
            <a:r>
              <a:rPr lang="en-US" sz="2847">
                <a:solidFill>
                  <a:srgbClr val="303030"/>
                </a:solidFill>
                <a:latin typeface="Codec Pro"/>
                <a:ea typeface="Codec Pro"/>
                <a:cs typeface="Codec Pro"/>
                <a:sym typeface="Codec Pro"/>
              </a:rPr>
              <a:t>STOMP pour notifications push</a:t>
            </a:r>
          </a:p>
          <a:p>
            <a:pPr algn="l" marL="614701" indent="-307351" lvl="1">
              <a:lnSpc>
                <a:spcPts val="2818"/>
              </a:lnSpc>
              <a:buFont typeface="Arial"/>
              <a:buChar char="•"/>
            </a:pPr>
            <a:r>
              <a:rPr lang="en-US" sz="2847">
                <a:solidFill>
                  <a:srgbClr val="303030"/>
                </a:solidFill>
                <a:latin typeface="Codec Pro"/>
                <a:ea typeface="Codec Pro"/>
                <a:cs typeface="Codec Pro"/>
                <a:sym typeface="Codec Pro"/>
              </a:rPr>
              <a:t>Connexions persistantes frontend</a:t>
            </a:r>
          </a:p>
          <a:p>
            <a:pPr algn="l" marL="614701" indent="-307351" lvl="1">
              <a:lnSpc>
                <a:spcPts val="2818"/>
              </a:lnSpc>
              <a:buFont typeface="Arial"/>
              <a:buChar char="•"/>
            </a:pPr>
            <a:r>
              <a:rPr lang="en-US" sz="2847">
                <a:solidFill>
                  <a:srgbClr val="303030"/>
                </a:solidFill>
                <a:latin typeface="Codec Pro"/>
                <a:ea typeface="Codec Pro"/>
                <a:cs typeface="Codec Pro"/>
                <a:sym typeface="Codec Pro"/>
              </a:rPr>
              <a:t>Messages JSON structurés</a:t>
            </a:r>
          </a:p>
          <a:p>
            <a:pPr algn="l">
              <a:lnSpc>
                <a:spcPts val="2818"/>
              </a:lnSpc>
            </a:pPr>
          </a:p>
          <a:p>
            <a:pPr algn="l">
              <a:lnSpc>
                <a:spcPts val="2818"/>
              </a:lnSpc>
            </a:pPr>
          </a:p>
          <a:p>
            <a:pPr algn="l">
              <a:lnSpc>
                <a:spcPts val="2818"/>
              </a:lnSpc>
            </a:pPr>
          </a:p>
        </p:txBody>
      </p:sp>
      <p:sp>
        <p:nvSpPr>
          <p:cNvPr name="TextBox 11" id="11"/>
          <p:cNvSpPr txBox="true"/>
          <p:nvPr/>
        </p:nvSpPr>
        <p:spPr>
          <a:xfrm rot="0">
            <a:off x="9743582" y="3071950"/>
            <a:ext cx="7870536" cy="3600184"/>
          </a:xfrm>
          <a:prstGeom prst="rect">
            <a:avLst/>
          </a:prstGeom>
        </p:spPr>
        <p:txBody>
          <a:bodyPr anchor="t" rtlCol="false" tIns="0" lIns="0" bIns="0" rIns="0">
            <a:spAutoFit/>
          </a:bodyPr>
          <a:lstStyle/>
          <a:p>
            <a:pPr algn="l">
              <a:lnSpc>
                <a:spcPts val="2818"/>
              </a:lnSpc>
            </a:pPr>
            <a:r>
              <a:rPr lang="en-US" sz="2847" b="true">
                <a:solidFill>
                  <a:srgbClr val="303030"/>
                </a:solidFill>
                <a:latin typeface="Codec Pro Bold"/>
                <a:ea typeface="Codec Pro Bold"/>
                <a:cs typeface="Codec Pro Bold"/>
                <a:sym typeface="Codec Pro Bold"/>
              </a:rPr>
              <a:t>Architecture REST Synchrone</a:t>
            </a:r>
          </a:p>
          <a:p>
            <a:pPr algn="l">
              <a:lnSpc>
                <a:spcPts val="2818"/>
              </a:lnSpc>
            </a:pPr>
          </a:p>
          <a:p>
            <a:pPr algn="l">
              <a:lnSpc>
                <a:spcPts val="2818"/>
              </a:lnSpc>
            </a:pPr>
            <a:r>
              <a:rPr lang="en-US" sz="2847">
                <a:solidFill>
                  <a:srgbClr val="303030"/>
                </a:solidFill>
                <a:latin typeface="Codec Pro"/>
                <a:ea typeface="Codec Pro"/>
                <a:cs typeface="Codec Pro"/>
                <a:sym typeface="Codec Pro"/>
              </a:rPr>
              <a:t>Frontend → API Gateway → [Service A] → [Service B via Feign] → Réponse</a:t>
            </a:r>
          </a:p>
          <a:p>
            <a:pPr algn="l">
              <a:lnSpc>
                <a:spcPts val="2818"/>
              </a:lnSpc>
            </a:pPr>
          </a:p>
          <a:p>
            <a:pPr algn="l">
              <a:lnSpc>
                <a:spcPts val="2818"/>
              </a:lnSpc>
            </a:pPr>
            <a:r>
              <a:rPr lang="en-US" sz="2847" b="true">
                <a:solidFill>
                  <a:srgbClr val="303030"/>
                </a:solidFill>
                <a:latin typeface="Codec Pro Bold"/>
                <a:ea typeface="Codec Pro Bold"/>
                <a:cs typeface="Codec Pro Bold"/>
                <a:sym typeface="Codec Pro Bold"/>
              </a:rPr>
              <a:t>IA avec RAG Local</a:t>
            </a:r>
          </a:p>
          <a:p>
            <a:pPr algn="l">
              <a:lnSpc>
                <a:spcPts val="2818"/>
              </a:lnSpc>
            </a:pPr>
          </a:p>
          <a:p>
            <a:pPr algn="l">
              <a:lnSpc>
                <a:spcPts val="2818"/>
              </a:lnSpc>
            </a:pPr>
            <a:r>
              <a:rPr lang="en-US" sz="2847">
                <a:solidFill>
                  <a:srgbClr val="303030"/>
                </a:solidFill>
                <a:latin typeface="Codec Pro"/>
                <a:ea typeface="Codec Pro"/>
                <a:cs typeface="Codec Pro"/>
                <a:sym typeface="Codec Pro"/>
              </a:rPr>
              <a:t>Question → Embeddings in-memory → Recherche → LLM → Réponse</a:t>
            </a:r>
          </a:p>
          <a:p>
            <a:pPr algn="l">
              <a:lnSpc>
                <a:spcPts val="2818"/>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2149017"/>
            <a:ext cx="16230569" cy="0"/>
          </a:xfrm>
          <a:prstGeom prst="line">
            <a:avLst/>
          </a:prstGeom>
          <a:ln cap="flat" w="28575">
            <a:solidFill>
              <a:srgbClr val="000000"/>
            </a:solidFill>
            <a:prstDash val="solid"/>
            <a:headEnd type="none" len="sm" w="sm"/>
            <a:tailEnd type="none" len="sm" w="sm"/>
          </a:ln>
        </p:spPr>
      </p:sp>
      <p:sp>
        <p:nvSpPr>
          <p:cNvPr name="Freeform 3" id="3"/>
          <p:cNvSpPr/>
          <p:nvPr/>
        </p:nvSpPr>
        <p:spPr>
          <a:xfrm flipH="false" flipV="false" rot="0">
            <a:off x="0" y="8877269"/>
            <a:ext cx="18288000" cy="1409731"/>
          </a:xfrm>
          <a:custGeom>
            <a:avLst/>
            <a:gdLst/>
            <a:ahLst/>
            <a:cxnLst/>
            <a:rect r="r" b="b" t="t" l="l"/>
            <a:pathLst>
              <a:path h="1409731" w="18288000">
                <a:moveTo>
                  <a:pt x="0" y="0"/>
                </a:moveTo>
                <a:lnTo>
                  <a:pt x="18288000" y="0"/>
                </a:lnTo>
                <a:lnTo>
                  <a:pt x="18288000" y="1409731"/>
                </a:lnTo>
                <a:lnTo>
                  <a:pt x="0" y="1409731"/>
                </a:lnTo>
                <a:lnTo>
                  <a:pt x="0" y="0"/>
                </a:lnTo>
                <a:close/>
              </a:path>
            </a:pathLst>
          </a:custGeom>
          <a:blipFill>
            <a:blip r:embed="rId2">
              <a:alphaModFix amt="31999"/>
            </a:blip>
            <a:stretch>
              <a:fillRect l="0" t="-629713" r="0" b="0"/>
            </a:stretch>
          </a:blipFill>
        </p:spPr>
      </p:sp>
      <p:grpSp>
        <p:nvGrpSpPr>
          <p:cNvPr name="Group 4" id="4"/>
          <p:cNvGrpSpPr/>
          <p:nvPr/>
        </p:nvGrpSpPr>
        <p:grpSpPr>
          <a:xfrm rot="0">
            <a:off x="16389111" y="8496237"/>
            <a:ext cx="870158" cy="762063"/>
            <a:chOff x="0" y="0"/>
            <a:chExt cx="1160210" cy="1016084"/>
          </a:xfrm>
        </p:grpSpPr>
        <p:grpSp>
          <p:nvGrpSpPr>
            <p:cNvPr name="Group 5" id="5"/>
            <p:cNvGrpSpPr/>
            <p:nvPr/>
          </p:nvGrpSpPr>
          <p:grpSpPr>
            <a:xfrm rot="0">
              <a:off x="0" y="0"/>
              <a:ext cx="1160210" cy="1016084"/>
              <a:chOff x="0" y="0"/>
              <a:chExt cx="229177" cy="200708"/>
            </a:xfrm>
          </p:grpSpPr>
          <p:sp>
            <p:nvSpPr>
              <p:cNvPr name="Freeform 6" id="6"/>
              <p:cNvSpPr/>
              <p:nvPr/>
            </p:nvSpPr>
            <p:spPr>
              <a:xfrm flipH="false" flipV="false" rot="0">
                <a:off x="0" y="0"/>
                <a:ext cx="229177" cy="200708"/>
              </a:xfrm>
              <a:custGeom>
                <a:avLst/>
                <a:gdLst/>
                <a:ahLst/>
                <a:cxnLst/>
                <a:rect r="r" b="b" t="t" l="l"/>
                <a:pathLst>
                  <a:path h="200708" w="229177">
                    <a:moveTo>
                      <a:pt x="0" y="0"/>
                    </a:moveTo>
                    <a:lnTo>
                      <a:pt x="229177" y="0"/>
                    </a:lnTo>
                    <a:lnTo>
                      <a:pt x="229177" y="200708"/>
                    </a:lnTo>
                    <a:lnTo>
                      <a:pt x="0" y="200708"/>
                    </a:lnTo>
                    <a:close/>
                  </a:path>
                </a:pathLst>
              </a:custGeom>
              <a:solidFill>
                <a:srgbClr val="269649"/>
              </a:solidFill>
            </p:spPr>
          </p:sp>
          <p:sp>
            <p:nvSpPr>
              <p:cNvPr name="TextBox 7" id="7"/>
              <p:cNvSpPr txBox="true"/>
              <p:nvPr/>
            </p:nvSpPr>
            <p:spPr>
              <a:xfrm>
                <a:off x="0" y="-66675"/>
                <a:ext cx="229177" cy="267383"/>
              </a:xfrm>
              <a:prstGeom prst="rect">
                <a:avLst/>
              </a:prstGeom>
            </p:spPr>
            <p:txBody>
              <a:bodyPr anchor="ctr" rtlCol="false" tIns="50800" lIns="50800" bIns="50800" rIns="50800"/>
              <a:lstStyle/>
              <a:p>
                <a:pPr algn="ctr">
                  <a:lnSpc>
                    <a:spcPts val="3500"/>
                  </a:lnSpc>
                </a:pPr>
              </a:p>
            </p:txBody>
          </p:sp>
        </p:grpSp>
        <p:sp>
          <p:nvSpPr>
            <p:cNvPr name="TextBox 8" id="8"/>
            <p:cNvSpPr txBox="true"/>
            <p:nvPr/>
          </p:nvSpPr>
          <p:spPr>
            <a:xfrm rot="0">
              <a:off x="0" y="162399"/>
              <a:ext cx="1160210" cy="700811"/>
            </a:xfrm>
            <a:prstGeom prst="rect">
              <a:avLst/>
            </a:prstGeom>
          </p:spPr>
          <p:txBody>
            <a:bodyPr anchor="t" rtlCol="false" tIns="0" lIns="0" bIns="0" rIns="0">
              <a:spAutoFit/>
            </a:bodyPr>
            <a:lstStyle/>
            <a:p>
              <a:pPr algn="ctr" marL="0" indent="0" lvl="0">
                <a:lnSpc>
                  <a:spcPts val="3511"/>
                </a:lnSpc>
              </a:pPr>
              <a:r>
                <a:rPr lang="en-US" b="true" sz="3547">
                  <a:solidFill>
                    <a:srgbClr val="FAFAFA"/>
                  </a:solidFill>
                  <a:latin typeface="Codec Pro Bold"/>
                  <a:ea typeface="Codec Pro Bold"/>
                  <a:cs typeface="Codec Pro Bold"/>
                  <a:sym typeface="Codec Pro Bold"/>
                </a:rPr>
                <a:t>07</a:t>
              </a:r>
            </a:p>
          </p:txBody>
        </p:sp>
      </p:grpSp>
      <p:grpSp>
        <p:nvGrpSpPr>
          <p:cNvPr name="Group 9" id="9"/>
          <p:cNvGrpSpPr/>
          <p:nvPr/>
        </p:nvGrpSpPr>
        <p:grpSpPr>
          <a:xfrm rot="0">
            <a:off x="8098046" y="2802084"/>
            <a:ext cx="8877426" cy="5055373"/>
            <a:chOff x="0" y="0"/>
            <a:chExt cx="1442751" cy="821594"/>
          </a:xfrm>
        </p:grpSpPr>
        <p:sp>
          <p:nvSpPr>
            <p:cNvPr name="Freeform 10" id="10"/>
            <p:cNvSpPr/>
            <p:nvPr/>
          </p:nvSpPr>
          <p:spPr>
            <a:xfrm flipH="false" flipV="false" rot="0">
              <a:off x="0" y="0"/>
              <a:ext cx="1442751" cy="821594"/>
            </a:xfrm>
            <a:custGeom>
              <a:avLst/>
              <a:gdLst/>
              <a:ahLst/>
              <a:cxnLst/>
              <a:rect r="r" b="b" t="t" l="l"/>
              <a:pathLst>
                <a:path h="821594" w="1442751">
                  <a:moveTo>
                    <a:pt x="0" y="0"/>
                  </a:moveTo>
                  <a:lnTo>
                    <a:pt x="1442751" y="0"/>
                  </a:lnTo>
                  <a:lnTo>
                    <a:pt x="1442751" y="821594"/>
                  </a:lnTo>
                  <a:lnTo>
                    <a:pt x="0" y="821594"/>
                  </a:lnTo>
                  <a:close/>
                </a:path>
              </a:pathLst>
            </a:custGeom>
            <a:blipFill>
              <a:blip r:embed="rId3"/>
              <a:stretch>
                <a:fillRect l="0" t="-10201" r="0" b="-10201"/>
              </a:stretch>
            </a:blipFill>
          </p:spPr>
        </p:sp>
      </p:grpSp>
      <p:sp>
        <p:nvSpPr>
          <p:cNvPr name="TextBox 11" id="11"/>
          <p:cNvSpPr txBox="true"/>
          <p:nvPr/>
        </p:nvSpPr>
        <p:spPr>
          <a:xfrm rot="0">
            <a:off x="1028700" y="1060404"/>
            <a:ext cx="17259300" cy="960026"/>
          </a:xfrm>
          <a:prstGeom prst="rect">
            <a:avLst/>
          </a:prstGeom>
        </p:spPr>
        <p:txBody>
          <a:bodyPr anchor="t" rtlCol="false" tIns="0" lIns="0" bIns="0" rIns="0">
            <a:spAutoFit/>
          </a:bodyPr>
          <a:lstStyle/>
          <a:p>
            <a:pPr algn="l" marL="0" indent="0" lvl="0">
              <a:lnSpc>
                <a:spcPts val="6452"/>
              </a:lnSpc>
            </a:pPr>
            <a:r>
              <a:rPr lang="en-US" b="true" sz="6517">
                <a:solidFill>
                  <a:srgbClr val="303030"/>
                </a:solidFill>
                <a:latin typeface="Codec Pro Bold"/>
                <a:ea typeface="Codec Pro Bold"/>
                <a:cs typeface="Codec Pro Bold"/>
                <a:sym typeface="Codec Pro Bold"/>
              </a:rPr>
              <a:t>Observabilité &amp; Opérations</a:t>
            </a:r>
          </a:p>
        </p:txBody>
      </p:sp>
      <p:sp>
        <p:nvSpPr>
          <p:cNvPr name="TextBox 12" id="12"/>
          <p:cNvSpPr txBox="true"/>
          <p:nvPr/>
        </p:nvSpPr>
        <p:spPr>
          <a:xfrm rot="0">
            <a:off x="711010" y="2999132"/>
            <a:ext cx="6663097" cy="5308667"/>
          </a:xfrm>
          <a:prstGeom prst="rect">
            <a:avLst/>
          </a:prstGeom>
        </p:spPr>
        <p:txBody>
          <a:bodyPr anchor="t" rtlCol="false" tIns="0" lIns="0" bIns="0" rIns="0">
            <a:spAutoFit/>
          </a:bodyPr>
          <a:lstStyle/>
          <a:p>
            <a:pPr algn="l">
              <a:lnSpc>
                <a:spcPts val="2241"/>
              </a:lnSpc>
            </a:pPr>
            <a:r>
              <a:rPr lang="en-US" sz="2264" b="true">
                <a:solidFill>
                  <a:srgbClr val="303030"/>
                </a:solidFill>
                <a:latin typeface="Codec Pro Bold"/>
                <a:ea typeface="Codec Pro Bold"/>
                <a:cs typeface="Codec Pro Bold"/>
                <a:sym typeface="Codec Pro Bold"/>
              </a:rPr>
              <a:t>1. Health Checks Automatisés</a:t>
            </a:r>
          </a:p>
          <a:p>
            <a:pPr algn="l" marL="488884" indent="-244442" lvl="1">
              <a:lnSpc>
                <a:spcPts val="2241"/>
              </a:lnSpc>
              <a:buFont typeface="Arial"/>
              <a:buChar char="•"/>
            </a:pPr>
            <a:r>
              <a:rPr lang="en-US" b="true" sz="2264">
                <a:solidFill>
                  <a:srgbClr val="303030"/>
                </a:solidFill>
                <a:latin typeface="Codec Pro Bold"/>
                <a:ea typeface="Codec Pro Bold"/>
                <a:cs typeface="Codec Pro Bold"/>
                <a:sym typeface="Codec Pro Bold"/>
              </a:rPr>
              <a:t>Endpoints : /actuator/health sur tous les services</a:t>
            </a:r>
          </a:p>
          <a:p>
            <a:pPr algn="l" marL="488884" indent="-244442" lvl="1">
              <a:lnSpc>
                <a:spcPts val="2241"/>
              </a:lnSpc>
              <a:buFont typeface="Arial"/>
              <a:buChar char="•"/>
            </a:pPr>
            <a:r>
              <a:rPr lang="en-US" b="true" sz="2264">
                <a:solidFill>
                  <a:srgbClr val="303030"/>
                </a:solidFill>
                <a:latin typeface="Codec Pro Bold"/>
                <a:ea typeface="Codec Pro Bold"/>
                <a:cs typeface="Codec Pro Bold"/>
                <a:sym typeface="Codec Pro Bold"/>
              </a:rPr>
              <a:t>Technologie : Spring Boot Actuator intégré</a:t>
            </a:r>
          </a:p>
          <a:p>
            <a:pPr algn="l" marL="488884" indent="-244442" lvl="1">
              <a:lnSpc>
                <a:spcPts val="2241"/>
              </a:lnSpc>
              <a:buFont typeface="Arial"/>
              <a:buChar char="•"/>
            </a:pPr>
            <a:r>
              <a:rPr lang="en-US" b="true" sz="2264">
                <a:solidFill>
                  <a:srgbClr val="303030"/>
                </a:solidFill>
                <a:latin typeface="Codec Pro Bold"/>
                <a:ea typeface="Codec Pro Bold"/>
                <a:cs typeface="Codec Pro Bold"/>
                <a:sym typeface="Codec Pro Bold"/>
              </a:rPr>
              <a:t>Validation : Status UP/DOWN + dépendances</a:t>
            </a:r>
          </a:p>
          <a:p>
            <a:pPr algn="l">
              <a:lnSpc>
                <a:spcPts val="2241"/>
              </a:lnSpc>
            </a:pPr>
          </a:p>
          <a:p>
            <a:pPr algn="l">
              <a:lnSpc>
                <a:spcPts val="2241"/>
              </a:lnSpc>
            </a:pPr>
          </a:p>
          <a:p>
            <a:pPr algn="l">
              <a:lnSpc>
                <a:spcPts val="2241"/>
              </a:lnSpc>
            </a:pPr>
            <a:r>
              <a:rPr lang="en-US" sz="2264" b="true">
                <a:solidFill>
                  <a:srgbClr val="303030"/>
                </a:solidFill>
                <a:latin typeface="Codec Pro Bold"/>
                <a:ea typeface="Codec Pro Bold"/>
                <a:cs typeface="Codec Pro Bold"/>
                <a:sym typeface="Codec Pro Bold"/>
              </a:rPr>
              <a:t>2. Logs de Diagnostic</a:t>
            </a:r>
          </a:p>
          <a:p>
            <a:pPr algn="l" marL="488884" indent="-244442" lvl="1">
              <a:lnSpc>
                <a:spcPts val="2241"/>
              </a:lnSpc>
              <a:buFont typeface="Arial"/>
              <a:buChar char="•"/>
            </a:pPr>
            <a:r>
              <a:rPr lang="en-US" b="true" sz="2264">
                <a:solidFill>
                  <a:srgbClr val="303030"/>
                </a:solidFill>
                <a:latin typeface="Codec Pro Bold"/>
                <a:ea typeface="Codec Pro Bold"/>
                <a:cs typeface="Codec Pro Bold"/>
                <a:sym typeface="Codec Pro Bold"/>
              </a:rPr>
              <a:t>Configuration : Niveaux DEBUG dans application.properties</a:t>
            </a:r>
          </a:p>
          <a:p>
            <a:pPr algn="l" marL="488884" indent="-244442" lvl="1">
              <a:lnSpc>
                <a:spcPts val="2241"/>
              </a:lnSpc>
              <a:buFont typeface="Arial"/>
              <a:buChar char="•"/>
            </a:pPr>
            <a:r>
              <a:rPr lang="en-US" b="true" sz="2264">
                <a:solidFill>
                  <a:srgbClr val="303030"/>
                </a:solidFill>
                <a:latin typeface="Codec Pro Bold"/>
                <a:ea typeface="Codec Pro Bold"/>
                <a:cs typeface="Codec Pro Bold"/>
                <a:sym typeface="Codec Pro Bold"/>
              </a:rPr>
              <a:t>Services couverts : user-service, water-service, nutrition-service, notification-service</a:t>
            </a:r>
          </a:p>
          <a:p>
            <a:pPr algn="l" marL="488884" indent="-244442" lvl="1">
              <a:lnSpc>
                <a:spcPts val="2241"/>
              </a:lnSpc>
              <a:buFont typeface="Arial"/>
              <a:buChar char="•"/>
            </a:pPr>
            <a:r>
              <a:rPr lang="en-US" b="true" sz="2264">
                <a:solidFill>
                  <a:srgbClr val="303030"/>
                </a:solidFill>
                <a:latin typeface="Codec Pro Bold"/>
                <a:ea typeface="Codec Pro Bold"/>
                <a:cs typeface="Codec Pro Bold"/>
                <a:sym typeface="Codec Pro Bold"/>
              </a:rPr>
              <a:t>Visualisation : Logs en temps réel dans consoles PowerShell</a:t>
            </a:r>
          </a:p>
          <a:p>
            <a:pPr algn="l" marL="488884" indent="-244442" lvl="1">
              <a:lnSpc>
                <a:spcPts val="2241"/>
              </a:lnSpc>
              <a:buFont typeface="Arial"/>
              <a:buChar char="•"/>
            </a:pPr>
            <a:r>
              <a:rPr lang="en-US" b="true" sz="2264">
                <a:solidFill>
                  <a:srgbClr val="303030"/>
                </a:solidFill>
                <a:latin typeface="Codec Pro Bold"/>
                <a:ea typeface="Codec Pro Bold"/>
                <a:cs typeface="Codec Pro Bold"/>
                <a:sym typeface="Codec Pro Bold"/>
              </a:rPr>
              <a:t>Format : Logs structurés pour diagnostic facile</a:t>
            </a:r>
          </a:p>
          <a:p>
            <a:pPr algn="l">
              <a:lnSpc>
                <a:spcPts val="2241"/>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DAG8GGF1EuM</dc:identifier>
  <dcterms:modified xsi:type="dcterms:W3CDTF">2011-08-01T06:04:30Z</dcterms:modified>
  <cp:revision>1</cp:revision>
  <dc:title>Présentation soutenance de mémoire minimaliste vert</dc:title>
</cp:coreProperties>
</file>